
<file path=[Content_Types].xml><?xml version="1.0" encoding="utf-8"?>
<Types xmlns="http://schemas.openxmlformats.org/package/2006/content-types">
  <Default Extension="png" ContentType="image/png"/>
  <Default Extension="jpg&amp;ehk=kGgmHh" ContentType="image/jpe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32"/>
  </p:handoutMasterIdLst>
  <p:sldIdLst>
    <p:sldId id="256" r:id="rId2"/>
    <p:sldId id="261" r:id="rId3"/>
    <p:sldId id="287" r:id="rId4"/>
    <p:sldId id="257" r:id="rId5"/>
    <p:sldId id="258" r:id="rId6"/>
    <p:sldId id="259" r:id="rId7"/>
    <p:sldId id="260" r:id="rId8"/>
    <p:sldId id="262" r:id="rId9"/>
    <p:sldId id="263" r:id="rId10"/>
    <p:sldId id="268" r:id="rId11"/>
    <p:sldId id="269" r:id="rId12"/>
    <p:sldId id="285" r:id="rId13"/>
    <p:sldId id="284" r:id="rId14"/>
    <p:sldId id="264" r:id="rId15"/>
    <p:sldId id="265" r:id="rId16"/>
    <p:sldId id="266" r:id="rId17"/>
    <p:sldId id="286" r:id="rId18"/>
    <p:sldId id="271" r:id="rId19"/>
    <p:sldId id="283" r:id="rId20"/>
    <p:sldId id="272" r:id="rId21"/>
    <p:sldId id="273" r:id="rId22"/>
    <p:sldId id="274" r:id="rId23"/>
    <p:sldId id="275" r:id="rId24"/>
    <p:sldId id="276" r:id="rId25"/>
    <p:sldId id="277" r:id="rId26"/>
    <p:sldId id="278" r:id="rId27"/>
    <p:sldId id="279" r:id="rId28"/>
    <p:sldId id="280" r:id="rId29"/>
    <p:sldId id="281" r:id="rId30"/>
    <p:sldId id="282" r:id="rId3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6699FF"/>
    <a:srgbClr val="99CCFF"/>
    <a:srgbClr val="FFCCFF"/>
    <a:srgbClr val="FF66CC"/>
    <a:srgbClr val="CCFF99"/>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4660"/>
  </p:normalViewPr>
  <p:slideViewPr>
    <p:cSldViewPr>
      <p:cViewPr varScale="1">
        <p:scale>
          <a:sx n="89" d="100"/>
          <a:sy n="89" d="100"/>
        </p:scale>
        <p:origin x="129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69745"/>
          </a:xfrm>
          <a:prstGeom prst="rect">
            <a:avLst/>
          </a:prstGeom>
        </p:spPr>
        <p:txBody>
          <a:bodyPr vert="horz" lIns="92464" tIns="46232" rIns="92464" bIns="4623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022485" y="0"/>
            <a:ext cx="3078383" cy="469745"/>
          </a:xfrm>
          <a:prstGeom prst="rect">
            <a:avLst/>
          </a:prstGeom>
        </p:spPr>
        <p:txBody>
          <a:bodyPr vert="horz" lIns="92464" tIns="46232" rIns="92464" bIns="46232" rtlCol="0"/>
          <a:lstStyle>
            <a:lvl1pPr algn="r" fontAlgn="auto">
              <a:spcBef>
                <a:spcPts val="0"/>
              </a:spcBef>
              <a:spcAft>
                <a:spcPts val="0"/>
              </a:spcAft>
              <a:defRPr sz="1200" smtClean="0">
                <a:latin typeface="+mn-lt"/>
                <a:cs typeface="+mn-cs"/>
              </a:defRPr>
            </a:lvl1pPr>
          </a:lstStyle>
          <a:p>
            <a:pPr>
              <a:defRPr/>
            </a:pPr>
            <a:fld id="{C771572C-0BBA-439E-A5E2-725FC3D27CAE}" type="datetimeFigureOut">
              <a:rPr lang="en-US"/>
              <a:pPr>
                <a:defRPr/>
              </a:pPr>
              <a:t>5/12/2018</a:t>
            </a:fld>
            <a:endParaRPr lang="en-US"/>
          </a:p>
        </p:txBody>
      </p:sp>
      <p:sp>
        <p:nvSpPr>
          <p:cNvPr id="4" name="Footer Placeholder 3"/>
          <p:cNvSpPr>
            <a:spLocks noGrp="1"/>
          </p:cNvSpPr>
          <p:nvPr>
            <p:ph type="ftr" sz="quarter" idx="2"/>
          </p:nvPr>
        </p:nvSpPr>
        <p:spPr>
          <a:xfrm>
            <a:off x="0" y="8917127"/>
            <a:ext cx="3078383" cy="469745"/>
          </a:xfrm>
          <a:prstGeom prst="rect">
            <a:avLst/>
          </a:prstGeom>
        </p:spPr>
        <p:txBody>
          <a:bodyPr vert="horz" lIns="92464" tIns="46232" rIns="92464" bIns="46232"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022485" y="8917127"/>
            <a:ext cx="3078383" cy="469745"/>
          </a:xfrm>
          <a:prstGeom prst="rect">
            <a:avLst/>
          </a:prstGeom>
        </p:spPr>
        <p:txBody>
          <a:bodyPr vert="horz" lIns="92464" tIns="46232" rIns="92464" bIns="46232" rtlCol="0" anchor="b"/>
          <a:lstStyle>
            <a:lvl1pPr algn="r" fontAlgn="auto">
              <a:spcBef>
                <a:spcPts val="0"/>
              </a:spcBef>
              <a:spcAft>
                <a:spcPts val="0"/>
              </a:spcAft>
              <a:defRPr sz="1200" smtClean="0">
                <a:latin typeface="+mn-lt"/>
                <a:cs typeface="+mn-cs"/>
              </a:defRPr>
            </a:lvl1pPr>
          </a:lstStyle>
          <a:p>
            <a:pPr>
              <a:defRPr/>
            </a:pPr>
            <a:fld id="{803766AC-0631-4E67-AB3A-F63B3A4D662E}" type="slidenum">
              <a:rPr lang="en-US"/>
              <a:pPr>
                <a:defRPr/>
              </a:pPr>
              <a:t>‹#›</a:t>
            </a:fld>
            <a:endParaRPr lang="en-US"/>
          </a:p>
        </p:txBody>
      </p:sp>
    </p:spTree>
    <p:extLst>
      <p:ext uri="{BB962C8B-B14F-4D97-AF65-F5344CB8AC3E}">
        <p14:creationId xmlns:p14="http://schemas.microsoft.com/office/powerpoint/2010/main" val="26308627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7E7F59E0-272C-43B3-B530-4EEA96319334}" type="datetimeFigureOut">
              <a:rPr lang="en-US"/>
              <a:pPr>
                <a:defRPr/>
              </a:pPr>
              <a:t>5/12/2018</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9AFF5439-31D0-4CCD-A6BF-07B372F441F2}" type="slidenum">
              <a:rPr lang="en-US"/>
              <a:pPr>
                <a:defRPr/>
              </a:pPr>
              <a:t>‹#›</a:t>
            </a:fld>
            <a:endParaRPr lang="en-US"/>
          </a:p>
        </p:txBody>
      </p:sp>
    </p:spTree>
    <p:extLst>
      <p:ext uri="{BB962C8B-B14F-4D97-AF65-F5344CB8AC3E}">
        <p14:creationId xmlns:p14="http://schemas.microsoft.com/office/powerpoint/2010/main" val="308140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D95D3-0BF9-4C9A-A635-BF8980864976}" type="datetimeFigureOut">
              <a:rPr lang="en-US"/>
              <a:pPr>
                <a:defRPr/>
              </a:pPr>
              <a:t>5/12/2018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08934B-A7F8-49FF-92D4-37C8B2954DA9}" type="slidenum">
              <a:rPr lang="en-US"/>
              <a:pPr>
                <a:defRPr/>
              </a:pPr>
              <a:t>‹#›</a:t>
            </a:fld>
            <a:endParaRPr lang="en-US"/>
          </a:p>
        </p:txBody>
      </p:sp>
    </p:spTree>
    <p:extLst>
      <p:ext uri="{BB962C8B-B14F-4D97-AF65-F5344CB8AC3E}">
        <p14:creationId xmlns:p14="http://schemas.microsoft.com/office/powerpoint/2010/main" val="314842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806B736-EA8C-43AA-B95B-35F7B925D54C}" type="datetimeFigureOut">
              <a:rPr lang="en-US"/>
              <a:pPr>
                <a:defRPr/>
              </a:pPr>
              <a:t>5/12/2018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E54873-7100-47BD-8907-01D204047669}" type="slidenum">
              <a:rPr lang="en-US"/>
              <a:pPr>
                <a:defRPr/>
              </a:pPr>
              <a:t>‹#›</a:t>
            </a:fld>
            <a:endParaRPr lang="en-US"/>
          </a:p>
        </p:txBody>
      </p:sp>
    </p:spTree>
    <p:extLst>
      <p:ext uri="{BB962C8B-B14F-4D97-AF65-F5344CB8AC3E}">
        <p14:creationId xmlns:p14="http://schemas.microsoft.com/office/powerpoint/2010/main" val="363267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83B7BB69-73AD-4F35-975E-592104366443}" type="datetimeFigureOut">
              <a:rPr lang="en-US"/>
              <a:pPr>
                <a:defRPr/>
              </a:pPr>
              <a:t>5/12/2018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193ED281-1966-4F9C-AC8B-91BA264A93A4}" type="slidenum">
              <a:rPr lang="en-US"/>
              <a:pPr>
                <a:defRPr/>
              </a:pPr>
              <a:t>‹#›</a:t>
            </a:fld>
            <a:endParaRPr lang="en-US"/>
          </a:p>
        </p:txBody>
      </p:sp>
    </p:spTree>
    <p:extLst>
      <p:ext uri="{BB962C8B-B14F-4D97-AF65-F5344CB8AC3E}">
        <p14:creationId xmlns:p14="http://schemas.microsoft.com/office/powerpoint/2010/main" val="282986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C7EAF4AF-9503-4444-895D-06B49CF94223}" type="datetimeFigureOut">
              <a:rPr lang="en-US"/>
              <a:pPr>
                <a:defRPr/>
              </a:pPr>
              <a:t>5/12/2018</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5BF44E23-C85A-4481-89D4-74EEBF66C1E4}" type="slidenum">
              <a:rPr lang="en-US"/>
              <a:pPr>
                <a:defRPr/>
              </a:pPr>
              <a:t>‹#›</a:t>
            </a:fld>
            <a:endParaRPr lang="en-US"/>
          </a:p>
        </p:txBody>
      </p:sp>
    </p:spTree>
    <p:extLst>
      <p:ext uri="{BB962C8B-B14F-4D97-AF65-F5344CB8AC3E}">
        <p14:creationId xmlns:p14="http://schemas.microsoft.com/office/powerpoint/2010/main" val="164648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F278912-C37A-421F-9481-EEE548202412}" type="datetimeFigureOut">
              <a:rPr lang="en-US"/>
              <a:pPr>
                <a:defRPr/>
              </a:pPr>
              <a:t>5/12/2018</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1C3D108C-3F13-49F2-AFDB-72EFA20BC6F2}" type="slidenum">
              <a:rPr lang="en-US"/>
              <a:pPr>
                <a:defRPr/>
              </a:pPr>
              <a:t>‹#›</a:t>
            </a:fld>
            <a:endParaRPr lang="en-US"/>
          </a:p>
        </p:txBody>
      </p:sp>
    </p:spTree>
    <p:extLst>
      <p:ext uri="{BB962C8B-B14F-4D97-AF65-F5344CB8AC3E}">
        <p14:creationId xmlns:p14="http://schemas.microsoft.com/office/powerpoint/2010/main" val="47229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9444763E-F1E8-492D-B362-A762C1E314DF}" type="datetimeFigureOut">
              <a:rPr lang="en-US"/>
              <a:pPr>
                <a:defRPr/>
              </a:pPr>
              <a:t>5/12/2018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9989B5-C336-41F0-AC49-F84DD5262BFC}" type="slidenum">
              <a:rPr lang="en-US"/>
              <a:pPr>
                <a:defRPr/>
              </a:pPr>
              <a:t>‹#›</a:t>
            </a:fld>
            <a:endParaRPr lang="en-US"/>
          </a:p>
        </p:txBody>
      </p:sp>
    </p:spTree>
    <p:extLst>
      <p:ext uri="{BB962C8B-B14F-4D97-AF65-F5344CB8AC3E}">
        <p14:creationId xmlns:p14="http://schemas.microsoft.com/office/powerpoint/2010/main" val="203139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C5A9CBD-1329-47D5-90A0-9BB6179232EB}" type="datetimeFigureOut">
              <a:rPr lang="en-US"/>
              <a:pPr>
                <a:defRPr/>
              </a:pPr>
              <a:t>5/12/2018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16554B-0B38-4E57-9BCC-958C6336C147}" type="slidenum">
              <a:rPr lang="en-US"/>
              <a:pPr>
                <a:defRPr/>
              </a:pPr>
              <a:t>‹#›</a:t>
            </a:fld>
            <a:endParaRPr lang="en-US"/>
          </a:p>
        </p:txBody>
      </p:sp>
    </p:spTree>
    <p:extLst>
      <p:ext uri="{BB962C8B-B14F-4D97-AF65-F5344CB8AC3E}">
        <p14:creationId xmlns:p14="http://schemas.microsoft.com/office/powerpoint/2010/main" val="70332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1ADBB0-3F55-4776-87BC-1A565959FEF5}" type="datetimeFigureOut">
              <a:rPr lang="en-US"/>
              <a:pPr>
                <a:defRPr/>
              </a:pPr>
              <a:t>5/12/2018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3BBAD8-82E9-4F57-A53A-C3793E0D95AD}" type="slidenum">
              <a:rPr lang="en-US"/>
              <a:pPr>
                <a:defRPr/>
              </a:pPr>
              <a:t>‹#›</a:t>
            </a:fld>
            <a:endParaRPr lang="en-US"/>
          </a:p>
        </p:txBody>
      </p:sp>
    </p:spTree>
    <p:extLst>
      <p:ext uri="{BB962C8B-B14F-4D97-AF65-F5344CB8AC3E}">
        <p14:creationId xmlns:p14="http://schemas.microsoft.com/office/powerpoint/2010/main" val="350959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2DB1F2-A2F5-4F5C-AC18-4CF59251DFA9}" type="datetimeFigureOut">
              <a:rPr lang="en-US"/>
              <a:pPr>
                <a:defRPr/>
              </a:pPr>
              <a:t>5/12/2018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0789B-2039-44E0-8FC3-6A938684C58E}" type="slidenum">
              <a:rPr lang="en-US"/>
              <a:pPr>
                <a:defRPr/>
              </a:pPr>
              <a:t>‹#›</a:t>
            </a:fld>
            <a:endParaRPr lang="en-US"/>
          </a:p>
        </p:txBody>
      </p:sp>
    </p:spTree>
    <p:extLst>
      <p:ext uri="{BB962C8B-B14F-4D97-AF65-F5344CB8AC3E}">
        <p14:creationId xmlns:p14="http://schemas.microsoft.com/office/powerpoint/2010/main" val="242102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A38B354C-06F6-4D65-B49B-81057B518BBF}" type="datetimeFigureOut">
              <a:rPr lang="en-US"/>
              <a:pPr>
                <a:defRPr/>
              </a:pPr>
              <a:t>5/12/2018</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3346EAF4-6F7D-46AF-ACF8-E930173F31AA}" type="slidenum">
              <a:rPr lang="en-US"/>
              <a:pPr>
                <a:defRPr/>
              </a:pPr>
              <a:t>‹#›</a:t>
            </a:fld>
            <a:endParaRPr lang="en-US"/>
          </a:p>
        </p:txBody>
      </p:sp>
    </p:spTree>
    <p:extLst>
      <p:ext uri="{BB962C8B-B14F-4D97-AF65-F5344CB8AC3E}">
        <p14:creationId xmlns:p14="http://schemas.microsoft.com/office/powerpoint/2010/main" val="172694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cs typeface="+mn-cs"/>
              </a:defRPr>
            </a:lvl1pPr>
          </a:lstStyle>
          <a:p>
            <a:pPr>
              <a:defRPr/>
            </a:pPr>
            <a:fld id="{0A9BDFEE-EDEE-4902-9EEF-385DDD8048DA}" type="datetimeFigureOut">
              <a:rPr lang="en-US"/>
              <a:pPr>
                <a:defRPr/>
              </a:pPr>
              <a:t>5/12/2018</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cs typeface="+mn-cs"/>
              </a:defRPr>
            </a:lvl1pPr>
          </a:lstStyle>
          <a:p>
            <a:pPr>
              <a:defRPr/>
            </a:pPr>
            <a:fld id="{F15E705C-EB21-4584-AA9B-48E15D1763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76" r:id="rId2"/>
    <p:sldLayoutId id="2147483685" r:id="rId3"/>
    <p:sldLayoutId id="2147483677" r:id="rId4"/>
    <p:sldLayoutId id="2147483678" r:id="rId5"/>
    <p:sldLayoutId id="2147483679" r:id="rId6"/>
    <p:sldLayoutId id="2147483680" r:id="rId7"/>
    <p:sldLayoutId id="2147483681" r:id="rId8"/>
    <p:sldLayoutId id="2147483686" r:id="rId9"/>
    <p:sldLayoutId id="2147483682" r:id="rId10"/>
    <p:sldLayoutId id="2147483683" r:id="rId11"/>
  </p:sldLayoutIdLst>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wmf"/><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gif"/><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7.xml"/><Relationship Id="rId4" Type="http://schemas.openxmlformats.org/officeDocument/2006/relationships/image" Target="../media/image38.wmf"/></Relationships>
</file>

<file path=ppt/slides/_rels/slide1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hyperlink" Target="http://www.michalaux.org/" TargetMode="Externa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19.xml.rels><?xml version="1.0" encoding="UTF-8" standalone="yes"?>
<Relationships xmlns="http://schemas.openxmlformats.org/package/2006/relationships"><Relationship Id="rId3" Type="http://schemas.openxmlformats.org/officeDocument/2006/relationships/hyperlink" Target="http://maps.msu.edu/" TargetMode="External"/><Relationship Id="rId2" Type="http://schemas.openxmlformats.org/officeDocument/2006/relationships/image" Target="../media/image45.wmf"/><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amp;ehk=kGgmHh"/><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hyperlink" Target="mailto:berylrobbins@comcast.ne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michalaux.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legion.org/Samsung-scholarship-application" TargetMode="External"/><Relationship Id="rId2" Type="http://schemas.openxmlformats.org/officeDocument/2006/relationships/hyperlink" Target="http://www.michalaux.org/" TargetMode="External"/><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hyperlink" Target="http://www.archives.gov/veter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0" y="5029200"/>
            <a:ext cx="7124700" cy="1200150"/>
          </a:xfrm>
          <a:prstGeom prst="rect">
            <a:avLst/>
          </a:prstGeom>
          <a:noFill/>
        </p:spPr>
        <p:txBody>
          <a:bodyPr>
            <a:spAutoFit/>
          </a:bodyPr>
          <a:lstStyle/>
          <a:p>
            <a:pPr algn="ctr" fontAlgn="auto">
              <a:spcBef>
                <a:spcPts val="0"/>
              </a:spcBef>
              <a:spcAft>
                <a:spcPts val="0"/>
              </a:spcAft>
              <a:defRPr/>
            </a:pPr>
            <a:r>
              <a:rPr lang="en-US" sz="2400" b="1" dirty="0">
                <a:solidFill>
                  <a:schemeClr val="bg2">
                    <a:lumMod val="10000"/>
                  </a:schemeClr>
                </a:solidFill>
                <a:latin typeface="Baskerville Old Face" pitchFamily="18" charset="0"/>
                <a:cs typeface="Times New Roman" pitchFamily="18" charset="0"/>
              </a:rPr>
              <a:t>OUR </a:t>
            </a:r>
            <a:r>
              <a:rPr lang="en-US" sz="2400" b="1" dirty="0" smtClean="0">
                <a:solidFill>
                  <a:schemeClr val="bg2">
                    <a:lumMod val="10000"/>
                  </a:schemeClr>
                </a:solidFill>
                <a:latin typeface="Baskerville Old Face" pitchFamily="18" charset="0"/>
                <a:cs typeface="Times New Roman" pitchFamily="18" charset="0"/>
              </a:rPr>
              <a:t>78th </a:t>
            </a:r>
            <a:r>
              <a:rPr lang="en-US" sz="2400" b="1" dirty="0">
                <a:solidFill>
                  <a:schemeClr val="bg2">
                    <a:lumMod val="10000"/>
                  </a:schemeClr>
                </a:solidFill>
                <a:latin typeface="Baskerville Old Face" pitchFamily="18" charset="0"/>
                <a:cs typeface="Times New Roman" pitchFamily="18" charset="0"/>
              </a:rPr>
              <a:t>SESSION</a:t>
            </a:r>
          </a:p>
          <a:p>
            <a:pPr algn="ctr" fontAlgn="auto">
              <a:spcBef>
                <a:spcPts val="0"/>
              </a:spcBef>
              <a:spcAft>
                <a:spcPts val="0"/>
              </a:spcAft>
              <a:defRPr/>
            </a:pPr>
            <a:r>
              <a:rPr lang="en-US" sz="2400" b="1" dirty="0">
                <a:solidFill>
                  <a:schemeClr val="bg2">
                    <a:lumMod val="10000"/>
                  </a:schemeClr>
                </a:solidFill>
                <a:latin typeface="Baskerville Old Face" pitchFamily="18" charset="0"/>
                <a:cs typeface="Times New Roman" pitchFamily="18" charset="0"/>
              </a:rPr>
              <a:t>JUNE </a:t>
            </a:r>
            <a:r>
              <a:rPr lang="en-US" sz="2400" b="1" dirty="0" smtClean="0">
                <a:solidFill>
                  <a:schemeClr val="bg2">
                    <a:lumMod val="10000"/>
                  </a:schemeClr>
                </a:solidFill>
                <a:latin typeface="Baskerville Old Face" pitchFamily="18" charset="0"/>
                <a:cs typeface="Times New Roman" pitchFamily="18" charset="0"/>
              </a:rPr>
              <a:t>17 </a:t>
            </a:r>
            <a:r>
              <a:rPr lang="en-US" sz="2400" b="1" dirty="0">
                <a:solidFill>
                  <a:schemeClr val="bg2">
                    <a:lumMod val="10000"/>
                  </a:schemeClr>
                </a:solidFill>
                <a:latin typeface="Baskerville Old Face" pitchFamily="18" charset="0"/>
                <a:cs typeface="Times New Roman" pitchFamily="18" charset="0"/>
              </a:rPr>
              <a:t>– JUNE </a:t>
            </a:r>
            <a:r>
              <a:rPr lang="en-US" sz="2400" b="1" dirty="0" smtClean="0">
                <a:solidFill>
                  <a:schemeClr val="bg2">
                    <a:lumMod val="10000"/>
                  </a:schemeClr>
                </a:solidFill>
                <a:latin typeface="Baskerville Old Face" pitchFamily="18" charset="0"/>
                <a:cs typeface="Times New Roman" pitchFamily="18" charset="0"/>
              </a:rPr>
              <a:t>23, 2018</a:t>
            </a:r>
            <a:endParaRPr lang="en-US" sz="2400" b="1" dirty="0">
              <a:solidFill>
                <a:schemeClr val="bg2">
                  <a:lumMod val="10000"/>
                </a:schemeClr>
              </a:solidFill>
              <a:latin typeface="Baskerville Old Face" pitchFamily="18" charset="0"/>
              <a:cs typeface="Times New Roman" pitchFamily="18" charset="0"/>
            </a:endParaRPr>
          </a:p>
          <a:p>
            <a:pPr algn="ctr" fontAlgn="auto">
              <a:spcBef>
                <a:spcPts val="0"/>
              </a:spcBef>
              <a:spcAft>
                <a:spcPts val="0"/>
              </a:spcAft>
              <a:defRPr/>
            </a:pPr>
            <a:r>
              <a:rPr lang="en-US" sz="2400" b="1" dirty="0">
                <a:solidFill>
                  <a:schemeClr val="bg2">
                    <a:lumMod val="10000"/>
                  </a:schemeClr>
                </a:solidFill>
                <a:latin typeface="Baskerville Old Face" pitchFamily="18" charset="0"/>
                <a:cs typeface="Times New Roman" pitchFamily="18" charset="0"/>
              </a:rPr>
              <a:t>MICHIGAN STATE UNIVERSITY – SHAW HALL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85800"/>
            <a:ext cx="8305800" cy="37753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855" y="196361"/>
            <a:ext cx="8132354"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What do I need to bring?</a:t>
            </a:r>
          </a:p>
        </p:txBody>
      </p:sp>
      <p:sp>
        <p:nvSpPr>
          <p:cNvPr id="8" name="TextBox 7"/>
          <p:cNvSpPr txBox="1"/>
          <p:nvPr/>
        </p:nvSpPr>
        <p:spPr>
          <a:xfrm>
            <a:off x="4619698" y="1157645"/>
            <a:ext cx="3500437" cy="3539430"/>
          </a:xfrm>
          <a:prstGeom prst="rect">
            <a:avLst/>
          </a:prstGeom>
          <a:solidFill>
            <a:schemeClr val="accent6">
              <a:lumMod val="40000"/>
              <a:lumOff val="60000"/>
            </a:schemeClr>
          </a:solidFill>
          <a:ln>
            <a:solidFill>
              <a:schemeClr val="accent1"/>
            </a:solidFill>
          </a:ln>
        </p:spPr>
        <p:txBody>
          <a:bodyPr wrap="square">
            <a:spAutoFit/>
          </a:bodyPr>
          <a:lstStyle/>
          <a:p>
            <a:pPr fontAlgn="auto">
              <a:spcBef>
                <a:spcPts val="0"/>
              </a:spcBef>
              <a:spcAft>
                <a:spcPts val="0"/>
              </a:spcAft>
              <a:defRPr/>
            </a:pPr>
            <a:r>
              <a:rPr lang="en-US" sz="1400" b="1" dirty="0">
                <a:latin typeface="Baskerville Old Face" pitchFamily="18" charset="0"/>
                <a:cs typeface="+mn-cs"/>
              </a:rPr>
              <a:t>What your DORM ROOM might need:</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Your own pillow and light blanket;</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An alarm clock;</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 clamp light for reading;</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Pictures of your family &amp; boyfriend;</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 flash light in case of an emergency;</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 </a:t>
            </a:r>
            <a:r>
              <a:rPr lang="en-US" sz="1400" b="1" dirty="0">
                <a:latin typeface="Baskerville Old Face" pitchFamily="18" charset="0"/>
                <a:cs typeface="+mn-cs"/>
              </a:rPr>
              <a:t>FAN</a:t>
            </a:r>
            <a:r>
              <a:rPr lang="en-US" sz="1400" dirty="0">
                <a:latin typeface="Baskerville Old Face" pitchFamily="18" charset="0"/>
                <a:cs typeface="+mn-cs"/>
              </a:rPr>
              <a:t> should really be mandatory!</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can bring snacks from home.</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Your favorite stuffed animal, anything really that makes you feel at home, just remember, it’s more to carry to your room and pack up when you leave!</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will not be sharing a room with a friend that lives close to you, so please don’t plan on sharing anything you bring like a fan or hair dryer.</a:t>
            </a:r>
          </a:p>
        </p:txBody>
      </p:sp>
      <p:sp>
        <p:nvSpPr>
          <p:cNvPr id="4" name="TextBox 3"/>
          <p:cNvSpPr txBox="1"/>
          <p:nvPr/>
        </p:nvSpPr>
        <p:spPr>
          <a:xfrm>
            <a:off x="164218" y="4690193"/>
            <a:ext cx="3709987" cy="2031325"/>
          </a:xfrm>
          <a:prstGeom prst="rect">
            <a:avLst/>
          </a:prstGeom>
          <a:solidFill>
            <a:schemeClr val="accent6">
              <a:lumMod val="60000"/>
              <a:lumOff val="40000"/>
            </a:schemeClr>
          </a:solidFill>
        </p:spPr>
        <p:txBody>
          <a:bodyPr>
            <a:spAutoFit/>
          </a:bodyPr>
          <a:lstStyle/>
          <a:p>
            <a:pPr fontAlgn="auto">
              <a:spcBef>
                <a:spcPts val="0"/>
              </a:spcBef>
              <a:spcAft>
                <a:spcPts val="0"/>
              </a:spcAft>
              <a:defRPr/>
            </a:pPr>
            <a:r>
              <a:rPr lang="en-US" sz="1400" b="1" dirty="0">
                <a:latin typeface="Baskerville Old Face" pitchFamily="18" charset="0"/>
                <a:cs typeface="+mn-cs"/>
              </a:rPr>
              <a:t>Don’t forget your personal care items!</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Toiletries:  bar soap, shampoo, conditioner, toothbrush, toothpaste and deodorant.</a:t>
            </a:r>
          </a:p>
          <a:p>
            <a:pPr marL="285750" indent="-285750" fontAlgn="auto">
              <a:spcBef>
                <a:spcPts val="0"/>
              </a:spcBef>
              <a:spcAft>
                <a:spcPts val="0"/>
              </a:spcAft>
              <a:buFont typeface="Wingdings" pitchFamily="2" charset="2"/>
              <a:buChar char="ü"/>
              <a:defRPr/>
            </a:pPr>
            <a:r>
              <a:rPr lang="en-US" sz="1400" dirty="0">
                <a:latin typeface="Baskerville Old Face" pitchFamily="18" charset="0"/>
              </a:rPr>
              <a:t>Your own washcloth or </a:t>
            </a:r>
            <a:r>
              <a:rPr lang="en-US" sz="1400" dirty="0" err="1">
                <a:latin typeface="Baskerville Old Face" pitchFamily="18" charset="0"/>
              </a:rPr>
              <a:t>scrubbie</a:t>
            </a:r>
            <a:r>
              <a:rPr lang="en-US" sz="1400" dirty="0">
                <a:latin typeface="Baskerville Old Face" pitchFamily="18" charset="0"/>
              </a:rPr>
              <a:t>;</a:t>
            </a: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Hair dryer and curling iron.</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Sanitary items – plan ahead!  </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Be courteous, many girls are allergic to perfumes, check with your roommate to make sure she isn’t before using it.</a:t>
            </a:r>
          </a:p>
        </p:txBody>
      </p:sp>
      <p:pic>
        <p:nvPicPr>
          <p:cNvPr id="2050" name="Picture 2" descr="C:\Users\brobbins\AppData\Local\Microsoft\Windows\Temporary Internet Files\Content.IE5\IG77Y4HB\MC90023440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1447" y="5063716"/>
            <a:ext cx="1614637" cy="1660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robbins\AppData\Local\Microsoft\Windows\Temporary Internet Files\Content.IE5\MAZNCVYP\MC9002153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2575" y="5001473"/>
            <a:ext cx="1722634" cy="17850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brobbins\AppData\Local\Microsoft\Windows\Temporary Internet Files\Content.IE5\IG77Y4HB\MC90036823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347341"/>
            <a:ext cx="1137618" cy="10270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robbins\AppData\Local\Microsoft\Windows\Temporary Internet Files\Content.IE5\9EJKQVD5\MC90036824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854" y="3256730"/>
            <a:ext cx="1139753" cy="1208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3108" y="1157645"/>
            <a:ext cx="3632209" cy="2031325"/>
          </a:xfrm>
          <a:prstGeom prst="rect">
            <a:avLst/>
          </a:prstGeom>
          <a:solidFill>
            <a:schemeClr val="accent4">
              <a:lumMod val="60000"/>
              <a:lumOff val="40000"/>
            </a:schemeClr>
          </a:solidFill>
        </p:spPr>
        <p:txBody>
          <a:bodyPr wrap="square" rtlCol="0">
            <a:spAutoFit/>
          </a:bodyPr>
          <a:lstStyle/>
          <a:p>
            <a:pPr fontAlgn="auto">
              <a:spcBef>
                <a:spcPts val="0"/>
              </a:spcBef>
              <a:spcAft>
                <a:spcPts val="0"/>
              </a:spcAft>
              <a:defRPr/>
            </a:pPr>
            <a:r>
              <a:rPr lang="en-US" sz="1400" b="1" dirty="0">
                <a:latin typeface="Baskerville Old Face" pitchFamily="18" charset="0"/>
                <a:cs typeface="+mn-cs"/>
              </a:rPr>
              <a:t>Your</a:t>
            </a:r>
            <a:r>
              <a:rPr lang="en-US" sz="1400" b="1" dirty="0">
                <a:latin typeface="Baskerville Old Face" pitchFamily="18" charset="0"/>
              </a:rPr>
              <a:t> DORM ROOM includes:</a:t>
            </a:r>
          </a:p>
          <a:p>
            <a:pPr marL="285750" indent="-285750" fontAlgn="auto">
              <a:spcBef>
                <a:spcPts val="0"/>
              </a:spcBef>
              <a:spcAft>
                <a:spcPts val="0"/>
              </a:spcAft>
              <a:buFont typeface="Wingdings" pitchFamily="2" charset="2"/>
              <a:buChar char="ü"/>
              <a:defRPr/>
            </a:pPr>
            <a:r>
              <a:rPr lang="en-US" sz="1400" dirty="0" smtClean="0">
                <a:latin typeface="Baskerville Old Face" pitchFamily="18" charset="0"/>
              </a:rPr>
              <a:t>One to Three roommates</a:t>
            </a:r>
            <a:endParaRPr lang="en-US" sz="1400" dirty="0">
              <a:latin typeface="Baskerville Old Face" pitchFamily="18" charset="0"/>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rPr>
              <a:t>A bed, dresser, closet, mattress pad, a very flat pillow &amp; a scratchy blanket.</a:t>
            </a:r>
          </a:p>
          <a:p>
            <a:pPr marL="285750" indent="-285750" fontAlgn="auto">
              <a:spcBef>
                <a:spcPts val="0"/>
              </a:spcBef>
              <a:spcAft>
                <a:spcPts val="0"/>
              </a:spcAft>
              <a:buFont typeface="Wingdings" pitchFamily="2" charset="2"/>
              <a:buChar char="ü"/>
              <a:defRPr/>
            </a:pPr>
            <a:r>
              <a:rPr lang="en-US" sz="1400" dirty="0">
                <a:latin typeface="Baskerville Old Face" pitchFamily="18" charset="0"/>
              </a:rPr>
              <a:t>A linen pack will be on your bed that includes sheets, pillow case, and a towel.  You </a:t>
            </a:r>
            <a:r>
              <a:rPr lang="en-US" sz="1400" dirty="0" smtClean="0">
                <a:latin typeface="Baskerville Old Face" pitchFamily="18" charset="0"/>
              </a:rPr>
              <a:t>can obtain washcloths and </a:t>
            </a:r>
            <a:r>
              <a:rPr lang="en-US" sz="1400" dirty="0">
                <a:latin typeface="Baskerville Old Face" pitchFamily="18" charset="0"/>
              </a:rPr>
              <a:t>trade dirty linens in for clean ones at the MSU desk on the first floor.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1689"/>
            <a:ext cx="8744702" cy="830997"/>
          </a:xfrm>
          <a:prstGeom prst="rect">
            <a:avLst/>
          </a:prstGeom>
          <a:noFill/>
        </p:spPr>
        <p:txBody>
          <a:bodyPr wrap="none">
            <a:spAutoFit/>
          </a:bodyPr>
          <a:lstStyle/>
          <a:p>
            <a:pPr algn="ctr" fontAlgn="auto">
              <a:spcBef>
                <a:spcPts val="0"/>
              </a:spcBef>
              <a:spcAft>
                <a:spcPts val="0"/>
              </a:spcAft>
              <a:defRPr/>
            </a:pPr>
            <a:r>
              <a:rPr lang="en-US"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What Clothes Should I Wear?</a:t>
            </a:r>
          </a:p>
        </p:txBody>
      </p:sp>
      <p:pic>
        <p:nvPicPr>
          <p:cNvPr id="24580" name="Picture 2" descr="C:\Users\brobbins\AppData\Local\Microsoft\Windows\Temporary Internet Files\Content.IE5\9EJKQVD5\MC9004399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47" y="1225550"/>
            <a:ext cx="1616947" cy="179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C:\Users\brobbins\AppData\Local\Microsoft\Windows\Temporary Internet Files\Content.IE5\53RZ9DP8\MP9004070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719" y="4252749"/>
            <a:ext cx="1714501" cy="114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1012686"/>
            <a:ext cx="4876800" cy="5693866"/>
          </a:xfrm>
          <a:prstGeom prst="rect">
            <a:avLst/>
          </a:prstGeom>
          <a:solidFill>
            <a:schemeClr val="accent4">
              <a:lumMod val="20000"/>
              <a:lumOff val="80000"/>
            </a:schemeClr>
          </a:solidFill>
          <a:ln>
            <a:solidFill>
              <a:schemeClr val="accent4">
                <a:lumMod val="50000"/>
              </a:schemeClr>
            </a:solidFill>
          </a:ln>
        </p:spPr>
        <p:txBody>
          <a:bodyPr>
            <a:spAutoFit/>
          </a:bodyPr>
          <a:lstStyle/>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For daytime wear we suggest MODEST casual clothes such as shorts, jeans, tops and casual foot wear.</a:t>
            </a:r>
          </a:p>
          <a:p>
            <a:pPr fontAlgn="auto">
              <a:spcBef>
                <a:spcPts val="0"/>
              </a:spcBef>
              <a:spcAft>
                <a:spcPts val="0"/>
              </a:spcAft>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know it will be hot that week, but ask you to please avoid skimpy tops and shorts that are way too short.  </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Many girls like to wear a sun dress,  or maybe a skirt or nice slacks with a blouse for dinner each night, but this is not required.  </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For our day at the Capitol we encourage you to wear the Girls State T-shirt with either navy blue or black shorts or slacks.</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Dress Occasions – we have 3 events were we ask you to dress a little nicer than you do during the day.</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Our Opening Ceremony on Sunday</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City Pictures and Voting on Wednesday; and</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The Closing Awards Ceremony on Saturday</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Formal attire isn’t necessary, but a dress or sun dress, two-piece suit, or skirt/slacks with a blouse is just fine.</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Be prepared for that crazy Michigan weather and bring rainwear, umbrella, jacket, sweater and a sweatshirt. </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do not want anyone to feel they have to run out and buy a new wardrobe for Girls State!</a:t>
            </a:r>
          </a:p>
        </p:txBody>
      </p:sp>
      <p:sp>
        <p:nvSpPr>
          <p:cNvPr id="7" name="TextBox 6"/>
          <p:cNvSpPr txBox="1"/>
          <p:nvPr/>
        </p:nvSpPr>
        <p:spPr>
          <a:xfrm>
            <a:off x="5367984" y="3175882"/>
            <a:ext cx="3445747" cy="861774"/>
          </a:xfrm>
          <a:prstGeom prst="rect">
            <a:avLst/>
          </a:prstGeom>
          <a:solidFill>
            <a:schemeClr val="accent4"/>
          </a:solidFill>
        </p:spPr>
        <p:txBody>
          <a:bodyPr wrap="square">
            <a:spAutoFit/>
          </a:bodyPr>
          <a:lstStyle/>
          <a:p>
            <a:pPr fontAlgn="auto">
              <a:spcBef>
                <a:spcPts val="0"/>
              </a:spcBef>
              <a:spcAft>
                <a:spcPts val="0"/>
              </a:spcAft>
              <a:defRPr/>
            </a:pPr>
            <a:r>
              <a:rPr lang="en-US" sz="1400" b="1" dirty="0">
                <a:latin typeface="Baskerville Old Face" pitchFamily="18" charset="0"/>
                <a:cs typeface="+mn-cs"/>
              </a:rPr>
              <a:t>Comfortable Shoes!  </a:t>
            </a:r>
          </a:p>
          <a:p>
            <a:pPr fontAlgn="auto">
              <a:spcBef>
                <a:spcPts val="0"/>
              </a:spcBef>
              <a:spcAft>
                <a:spcPts val="0"/>
              </a:spcAft>
              <a:defRPr/>
            </a:pPr>
            <a:r>
              <a:rPr lang="en-US" sz="1200" b="1" dirty="0">
                <a:latin typeface="Baskerville Old Face" pitchFamily="18" charset="0"/>
                <a:cs typeface="+mn-cs"/>
              </a:rPr>
              <a:t>You will be doing LOTS of walking,! Flip flops are popular, but make sure you bring a back-up, or lots of </a:t>
            </a:r>
            <a:r>
              <a:rPr lang="en-US" sz="1200" b="1" dirty="0" smtClean="0">
                <a:latin typeface="Baskerville Old Face" pitchFamily="18" charset="0"/>
                <a:cs typeface="+mn-cs"/>
              </a:rPr>
              <a:t>Band-Aids! </a:t>
            </a:r>
            <a:endParaRPr lang="en-US" sz="1200" b="1" dirty="0">
              <a:latin typeface="Baskerville Old Face" pitchFamily="18" charset="0"/>
              <a:cs typeface="+mn-cs"/>
            </a:endParaRPr>
          </a:p>
        </p:txBody>
      </p:sp>
      <p:pic>
        <p:nvPicPr>
          <p:cNvPr id="1026" name="Picture 2" descr="C:\Users\Beryl Robbins\AppData\Local\Microsoft\Windows\Temporary Internet Files\Content.IE5\H73SD1FU\MM90004657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93724"/>
            <a:ext cx="11715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eryl Robbins\AppData\Local\Microsoft\Windows\Temporary Internet Files\Content.IE5\FJ7GFSY0\MC90033544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505" y="5396941"/>
            <a:ext cx="1221352" cy="11503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aper Closet: Lesli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810" y="4252749"/>
            <a:ext cx="1143000" cy="22220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90500"/>
            <a:ext cx="2590800" cy="19431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362200"/>
            <a:ext cx="2590800" cy="19431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5833" t="15557" r="15000" b="5555"/>
          <a:stretch/>
        </p:blipFill>
        <p:spPr>
          <a:xfrm>
            <a:off x="50494" y="4533900"/>
            <a:ext cx="2590800" cy="221622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5555" b="24444"/>
          <a:stretch/>
        </p:blipFill>
        <p:spPr>
          <a:xfrm>
            <a:off x="2943340" y="381000"/>
            <a:ext cx="6012937" cy="3156792"/>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29975" b="11183"/>
          <a:stretch/>
        </p:blipFill>
        <p:spPr>
          <a:xfrm>
            <a:off x="2943340" y="3886200"/>
            <a:ext cx="6081104" cy="2685821"/>
          </a:xfrm>
          <a:prstGeom prst="rect">
            <a:avLst/>
          </a:prstGeom>
        </p:spPr>
      </p:pic>
    </p:spTree>
    <p:extLst>
      <p:ext uri="{BB962C8B-B14F-4D97-AF65-F5344CB8AC3E}">
        <p14:creationId xmlns:p14="http://schemas.microsoft.com/office/powerpoint/2010/main" val="311924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182182"/>
            <a:ext cx="2554288" cy="954088"/>
          </a:xfrm>
          <a:prstGeom prst="rect">
            <a:avLst/>
          </a:prstGeom>
          <a:solidFill>
            <a:schemeClr val="accent6">
              <a:lumMod val="60000"/>
              <a:lumOff val="40000"/>
            </a:schemeClr>
          </a:solidFill>
          <a:ln>
            <a:solidFill>
              <a:schemeClr val="bg2">
                <a:lumMod val="10000"/>
              </a:schemeClr>
            </a:solidFill>
          </a:ln>
        </p:spPr>
        <p:txBody>
          <a:bodyPr>
            <a:spAutoFit/>
          </a:bodyPr>
          <a:lstStyle/>
          <a:p>
            <a:pPr fontAlgn="auto">
              <a:spcBef>
                <a:spcPts val="0"/>
              </a:spcBef>
              <a:spcAft>
                <a:spcPts val="0"/>
              </a:spcAft>
              <a:defRPr/>
            </a:pPr>
            <a:r>
              <a:rPr lang="en-US" sz="1400" b="1" dirty="0">
                <a:latin typeface="Baskerville Old Face" pitchFamily="18" charset="0"/>
                <a:cs typeface="+mn-cs"/>
              </a:rPr>
              <a:t>For your CLASSES you’ll need:</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 notebook with paper</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Pens and Pencils</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A calculator</a:t>
            </a:r>
          </a:p>
        </p:txBody>
      </p:sp>
      <p:pic>
        <p:nvPicPr>
          <p:cNvPr id="3" name="Picture 2" descr="C:\Users\brobbins\AppData\Local\Microsoft\Windows\Temporary Internet Files\Content.IE5\IG77Y4HB\MM900046566[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16319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5029200"/>
            <a:ext cx="3657600" cy="1600200"/>
          </a:xfrm>
          <a:prstGeom prst="rect">
            <a:avLst/>
          </a:prstGeom>
          <a:solidFill>
            <a:schemeClr val="accent6">
              <a:lumMod val="20000"/>
              <a:lumOff val="80000"/>
            </a:schemeClr>
          </a:solidFill>
          <a:ln>
            <a:solidFill>
              <a:schemeClr val="accent5">
                <a:lumMod val="50000"/>
              </a:schemeClr>
            </a:solidFill>
          </a:ln>
        </p:spPr>
        <p:txBody>
          <a:bodyPr>
            <a:spAutoFit/>
          </a:bodyPr>
          <a:lstStyle/>
          <a:p>
            <a:pPr fontAlgn="auto">
              <a:spcBef>
                <a:spcPts val="0"/>
              </a:spcBef>
              <a:spcAft>
                <a:spcPts val="0"/>
              </a:spcAft>
              <a:defRPr/>
            </a:pPr>
            <a:r>
              <a:rPr lang="en-US" sz="1400" b="1" dirty="0">
                <a:latin typeface="Baskerville Old Face" pitchFamily="18" charset="0"/>
                <a:cs typeface="+mn-cs"/>
              </a:rPr>
              <a:t>Do you have a special TALENT?</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We have a talent show on Friday evening;</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Each City selects a talent to represent; </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sing, bring your voice;</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play an instrument, bring it;</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We can usually provide a piano ;</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dance, bring your costume.</a:t>
            </a:r>
          </a:p>
        </p:txBody>
      </p:sp>
      <p:pic>
        <p:nvPicPr>
          <p:cNvPr id="5" name="Picture 5" descr="C:\Users\brobbins\AppData\Local\Microsoft\Windows\Temporary Internet Files\Content.IE5\9EJKQVD5\MC90044511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8689" y="4949825"/>
            <a:ext cx="7969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88919" y="995287"/>
            <a:ext cx="3352800" cy="5693866"/>
          </a:xfrm>
          <a:prstGeom prst="rect">
            <a:avLst/>
          </a:prstGeom>
          <a:solidFill>
            <a:schemeClr val="accent4">
              <a:lumMod val="60000"/>
              <a:lumOff val="40000"/>
            </a:schemeClr>
          </a:solidFill>
          <a:ln>
            <a:solidFill>
              <a:schemeClr val="accent4">
                <a:lumMod val="50000"/>
              </a:schemeClr>
            </a:solidFill>
          </a:ln>
        </p:spPr>
        <p:txBody>
          <a:bodyPr>
            <a:spAutoFit/>
          </a:bodyPr>
          <a:lstStyle/>
          <a:p>
            <a:pPr fontAlgn="auto">
              <a:spcBef>
                <a:spcPts val="0"/>
              </a:spcBef>
              <a:spcAft>
                <a:spcPts val="0"/>
              </a:spcAft>
              <a:defRPr/>
            </a:pPr>
            <a:r>
              <a:rPr lang="en-US" sz="1400" b="1" dirty="0">
                <a:latin typeface="Baskerville Old Face" pitchFamily="18" charset="0"/>
                <a:cs typeface="+mn-cs"/>
              </a:rPr>
              <a:t>Will I need to bring some money?</a:t>
            </a:r>
          </a:p>
          <a:p>
            <a:pPr fontAlgn="auto">
              <a:spcBef>
                <a:spcPts val="0"/>
              </a:spcBef>
              <a:spcAft>
                <a:spcPts val="0"/>
              </a:spcAft>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suggest bringing $25 to $40 with you depending on your personal needs.</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have a Girls State bank you can deposit your money in to keep it safe.</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are not responsible for money that has not been banked, so play it safe, make a deposit!</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The bank is open during lunch and dinner so you can withdraw any money you need for the day.</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Girls State has a store that is open during lunch and dinner.  We sell t-shirts, sun glasses, yoga pants, bandanas and other items.  Try and get your parents to purchase those for you on registration day so you can save your money for other things during the week!</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fontAlgn="auto">
              <a:spcBef>
                <a:spcPts val="0"/>
              </a:spcBef>
              <a:spcAft>
                <a:spcPts val="0"/>
              </a:spcAft>
              <a:defRPr/>
            </a:pPr>
            <a:r>
              <a:rPr lang="en-US" sz="1400" b="1" dirty="0">
                <a:latin typeface="Baskerville Old Face" pitchFamily="18" charset="0"/>
                <a:cs typeface="+mn-cs"/>
              </a:rPr>
              <a:t>You are permitted to bring laptops, cameras, and cell phones at your own risk.</a:t>
            </a:r>
            <a:endParaRPr lang="en-US" dirty="0">
              <a:latin typeface="+mn-lt"/>
              <a:cs typeface="+mn-cs"/>
            </a:endParaRPr>
          </a:p>
        </p:txBody>
      </p:sp>
      <p:pic>
        <p:nvPicPr>
          <p:cNvPr id="7" name="Picture 4" descr="C:\Users\brobbins\AppData\Local\Microsoft\Windows\Temporary Internet Files\Content.IE5\IG77Y4HB\MM900284154[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431622"/>
            <a:ext cx="1197105" cy="152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90864" y="228600"/>
            <a:ext cx="6553200" cy="769441"/>
          </a:xfrm>
          <a:prstGeom prst="rect">
            <a:avLst/>
          </a:prstGeom>
          <a:noFill/>
        </p:spPr>
        <p:txBody>
          <a:bodyPr wrap="square" rtlCol="0">
            <a:spAutoFit/>
          </a:bodyPr>
          <a:lstStyle/>
          <a:p>
            <a:pPr algn="ctr" fontAlgn="auto">
              <a:spcBef>
                <a:spcPts val="0"/>
              </a:spcBef>
              <a:spcAft>
                <a:spcPts val="0"/>
              </a:spcAft>
              <a:defRPr/>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rPr>
              <a:t>What Else do I need?</a:t>
            </a:r>
          </a:p>
        </p:txBody>
      </p:sp>
      <p:pic>
        <p:nvPicPr>
          <p:cNvPr id="2051" name="Picture 3" descr="C:\Users\Beryl Robbins\AppData\Local\Microsoft\Windows\Temporary Internet Files\Content.IE5\OAUY80SL\MC90019159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47" y="3631463"/>
            <a:ext cx="854494" cy="10112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4400" y="2525811"/>
            <a:ext cx="2971799" cy="307777"/>
          </a:xfrm>
          <a:prstGeom prst="rect">
            <a:avLst/>
          </a:prstGeom>
          <a:solidFill>
            <a:schemeClr val="tx2">
              <a:lumMod val="40000"/>
              <a:lumOff val="60000"/>
            </a:schemeClr>
          </a:solidFill>
          <a:ln>
            <a:solidFill>
              <a:schemeClr val="tx2">
                <a:lumMod val="50000"/>
              </a:schemeClr>
            </a:solidFill>
          </a:ln>
        </p:spPr>
        <p:txBody>
          <a:bodyPr wrap="square" rtlCol="0">
            <a:spAutoFit/>
          </a:bodyPr>
          <a:lstStyle/>
          <a:p>
            <a:r>
              <a:rPr lang="en-US" sz="1400" dirty="0"/>
              <a:t>You can bring your favorite snacks!</a:t>
            </a:r>
          </a:p>
        </p:txBody>
      </p:sp>
      <p:pic>
        <p:nvPicPr>
          <p:cNvPr id="2052" name="Picture 4" descr="C:\Users\Beryl Robbins\AppData\Local\Microsoft\Windows\Temporary Internet Files\Content.IE5\H73SD1FU\MC90026430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7957" y="4046419"/>
            <a:ext cx="762000" cy="66297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Beryl Robbins\AppData\Local\Microsoft\Windows\Temporary Internet Files\Content.IE5\OAUY80SL\MC900112782[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4464" y="3017434"/>
            <a:ext cx="1766481" cy="9408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eryl Robbins\AppData\Local\Microsoft\Windows\Temporary Internet Files\Content.IE5\H73SD1FU\MP900424366[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8305" y="3666768"/>
            <a:ext cx="1051875" cy="105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02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28600"/>
            <a:ext cx="6761786"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It’s Registration Day!</a:t>
            </a:r>
          </a:p>
        </p:txBody>
      </p:sp>
      <p:sp>
        <p:nvSpPr>
          <p:cNvPr id="3" name="Rectangle 2"/>
          <p:cNvSpPr/>
          <p:nvPr/>
        </p:nvSpPr>
        <p:spPr>
          <a:xfrm>
            <a:off x="152400" y="4343400"/>
            <a:ext cx="5339924" cy="1446550"/>
          </a:xfrm>
          <a:prstGeom prst="rect">
            <a:avLst/>
          </a:prstGeom>
          <a:noFill/>
        </p:spPr>
        <p:txBody>
          <a:bodyPr wrap="none">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Sunday, June </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17, 2018</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endParaRPr>
          </a:p>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9:00 a.m. to 11:00 a.m.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5555"/>
          <a:stretch/>
        </p:blipFill>
        <p:spPr>
          <a:xfrm>
            <a:off x="381000" y="1295399"/>
            <a:ext cx="4230806" cy="23622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778"/>
          <a:stretch/>
        </p:blipFill>
        <p:spPr>
          <a:xfrm>
            <a:off x="5499669" y="3962400"/>
            <a:ext cx="3272974" cy="20183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8889"/>
          <a:stretch/>
        </p:blipFill>
        <p:spPr>
          <a:xfrm>
            <a:off x="4876800" y="1295399"/>
            <a:ext cx="3883068" cy="2362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70" y="228600"/>
            <a:ext cx="8839279" cy="707886"/>
          </a:xfrm>
          <a:prstGeom prst="rect">
            <a:avLst/>
          </a:prstGeom>
          <a:noFill/>
        </p:spPr>
        <p:txBody>
          <a:bodyPr wrap="none">
            <a:spAutoFit/>
          </a:bodyPr>
          <a:lstStyle/>
          <a:p>
            <a:pPr algn="ctr" fontAlgn="auto">
              <a:spcBef>
                <a:spcPts val="0"/>
              </a:spcBef>
              <a:spcAft>
                <a:spcPts val="0"/>
              </a:spcAft>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What happens on Registration Day?</a:t>
            </a:r>
          </a:p>
        </p:txBody>
      </p:sp>
      <p:sp>
        <p:nvSpPr>
          <p:cNvPr id="26626" name="TextBox 2"/>
          <p:cNvSpPr txBox="1">
            <a:spLocks noChangeArrowheads="1"/>
          </p:cNvSpPr>
          <p:nvPr/>
        </p:nvSpPr>
        <p:spPr bwMode="auto">
          <a:xfrm>
            <a:off x="381000" y="936625"/>
            <a:ext cx="8458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pPr>
              <a:buFont typeface="Wingdings" pitchFamily="2" charset="2"/>
              <a:buChar char="ü"/>
            </a:pPr>
            <a:r>
              <a:rPr lang="en-US" sz="1400" b="1" dirty="0">
                <a:solidFill>
                  <a:srgbClr val="C00000"/>
                </a:solidFill>
                <a:latin typeface="Baskerville Old Face" pitchFamily="18" charset="0"/>
              </a:rPr>
              <a:t>Registration is on Sunday, June </a:t>
            </a:r>
            <a:r>
              <a:rPr lang="en-US" sz="1400" b="1" dirty="0" smtClean="0">
                <a:solidFill>
                  <a:srgbClr val="C00000"/>
                </a:solidFill>
                <a:latin typeface="Baskerville Old Face" pitchFamily="18" charset="0"/>
              </a:rPr>
              <a:t>17, 2018 </a:t>
            </a:r>
            <a:r>
              <a:rPr lang="en-US" sz="1400" b="1" dirty="0">
                <a:solidFill>
                  <a:srgbClr val="C00000"/>
                </a:solidFill>
                <a:latin typeface="Baskerville Old Face" pitchFamily="18" charset="0"/>
              </a:rPr>
              <a:t>from 9:00 a.m. to 11:00 a.m.  </a:t>
            </a:r>
            <a:r>
              <a:rPr lang="en-US" sz="1400" b="1" dirty="0">
                <a:latin typeface="Baskerville Old Face" pitchFamily="18" charset="0"/>
              </a:rPr>
              <a:t>Please make every attempt to be there during these hours</a:t>
            </a:r>
            <a:r>
              <a:rPr lang="en-US" sz="1400" dirty="0">
                <a:latin typeface="Baskerville Old Face" pitchFamily="18" charset="0"/>
              </a:rPr>
              <a:t>.  If an emergency prevents you from arriving before 11:00 a.m. please call the </a:t>
            </a:r>
            <a:r>
              <a:rPr lang="en-US" sz="1400" b="1" dirty="0">
                <a:latin typeface="Baskerville Old Face" pitchFamily="18" charset="0"/>
              </a:rPr>
              <a:t>Girls State cell phone 517-575-9348</a:t>
            </a:r>
            <a:r>
              <a:rPr lang="en-US" sz="1400" dirty="0">
                <a:latin typeface="Baskerville Old Face" pitchFamily="18" charset="0"/>
              </a:rPr>
              <a:t>  immediately and let us know what time to expect you.  If you do not call we assume you are a no-show and your spot will be given to an Alternate.  </a:t>
            </a:r>
          </a:p>
          <a:p>
            <a:pPr marL="0" indent="0"/>
            <a:endParaRPr lang="en-US" sz="1400" dirty="0">
              <a:latin typeface="Baskerville Old Face" pitchFamily="18" charset="0"/>
            </a:endParaRPr>
          </a:p>
          <a:p>
            <a:pPr>
              <a:buFont typeface="Wingdings" pitchFamily="2" charset="2"/>
              <a:buChar char="ü"/>
            </a:pPr>
            <a:r>
              <a:rPr lang="en-US" sz="1400" dirty="0">
                <a:latin typeface="Baskerville Old Face" pitchFamily="18" charset="0"/>
              </a:rPr>
              <a:t>Your first stop will be the Girls State Registration Desk where you will receive a 3 x 5 card with your name, dorm room number, whether you will be on the East or West side of Shaw Hall, what city you will be living in, and whether you are a Federalist or a Nationalist. </a:t>
            </a:r>
          </a:p>
          <a:p>
            <a:pPr>
              <a:buFont typeface="Wingdings" pitchFamily="2" charset="2"/>
              <a:buChar char="ü"/>
            </a:pPr>
            <a:endParaRPr lang="en-US" sz="1400" dirty="0">
              <a:latin typeface="Baskerville Old Face" pitchFamily="18" charset="0"/>
            </a:endParaRPr>
          </a:p>
          <a:p>
            <a:pPr>
              <a:buFont typeface="Wingdings" pitchFamily="2" charset="2"/>
              <a:buChar char="ü"/>
            </a:pPr>
            <a:r>
              <a:rPr lang="en-US" sz="1400" dirty="0" smtClean="0">
                <a:latin typeface="Baskerville Old Face" pitchFamily="18" charset="0"/>
              </a:rPr>
              <a:t>The </a:t>
            </a:r>
            <a:r>
              <a:rPr lang="en-US" sz="1400" dirty="0">
                <a:latin typeface="Baskerville Old Face" pitchFamily="18" charset="0"/>
              </a:rPr>
              <a:t>nurses will be there to collect your prescription drugs and take your medical form.  Please make sure you bring your medications in their original prescription bottle/container!  They will place your medications in a </a:t>
            </a:r>
            <a:endParaRPr lang="en-US" sz="1400" dirty="0" smtClean="0">
              <a:latin typeface="Baskerville Old Face" pitchFamily="18" charset="0"/>
            </a:endParaRPr>
          </a:p>
          <a:p>
            <a:pPr marL="0" indent="0"/>
            <a:r>
              <a:rPr lang="en-US" sz="1400" dirty="0" smtClean="0">
                <a:latin typeface="Baskerville Old Face" pitchFamily="18" charset="0"/>
              </a:rPr>
              <a:t>      Ziploc </a:t>
            </a:r>
            <a:r>
              <a:rPr lang="en-US" sz="1400" dirty="0">
                <a:latin typeface="Baskerville Old Face" pitchFamily="18" charset="0"/>
              </a:rPr>
              <a:t>and label it with your name, city name and room number.  </a:t>
            </a:r>
            <a:endParaRPr lang="en-US" sz="1400" dirty="0" smtClean="0">
              <a:latin typeface="Baskerville Old Face" pitchFamily="18" charset="0"/>
            </a:endParaRPr>
          </a:p>
          <a:p>
            <a:pPr marL="0" indent="0"/>
            <a:endParaRPr lang="en-US" sz="1400" dirty="0">
              <a:latin typeface="Baskerville Old Face" pitchFamily="18" charset="0"/>
            </a:endParaRPr>
          </a:p>
          <a:p>
            <a:pPr>
              <a:buFont typeface="Wingdings" panose="05000000000000000000" pitchFamily="2" charset="2"/>
              <a:buChar char="ü"/>
            </a:pPr>
            <a:r>
              <a:rPr lang="en-US" sz="1400" dirty="0">
                <a:latin typeface="Baskerville Old Face" pitchFamily="18" charset="0"/>
              </a:rPr>
              <a:t>Turn in your </a:t>
            </a:r>
            <a:r>
              <a:rPr lang="en-US" sz="1400" dirty="0" smtClean="0">
                <a:latin typeface="Baskerville Old Face" pitchFamily="18" charset="0"/>
              </a:rPr>
              <a:t>Required Forms!  Medical Form, Consent Form, Government Questionnaire, etc.</a:t>
            </a:r>
          </a:p>
          <a:p>
            <a:pPr marL="0" indent="0"/>
            <a:endParaRPr lang="en-US" sz="1400" dirty="0" smtClean="0">
              <a:latin typeface="Baskerville Old Face" pitchFamily="18" charset="0"/>
            </a:endParaRPr>
          </a:p>
          <a:p>
            <a:pPr>
              <a:buFont typeface="Wingdings" panose="05000000000000000000" pitchFamily="2" charset="2"/>
              <a:buChar char="ü"/>
            </a:pPr>
            <a:r>
              <a:rPr lang="en-US" sz="1400" dirty="0" smtClean="0">
                <a:latin typeface="Baskerville Old Face" pitchFamily="18" charset="0"/>
              </a:rPr>
              <a:t>You </a:t>
            </a:r>
            <a:r>
              <a:rPr lang="en-US" sz="1400" dirty="0">
                <a:latin typeface="Baskerville Old Face" pitchFamily="18" charset="0"/>
              </a:rPr>
              <a:t>will have the opportunity to purchase your Girls State T-Shirt for $10 and other Girls State Merchandise that is available.  </a:t>
            </a:r>
            <a:endParaRPr lang="en-US" sz="1400" dirty="0" smtClean="0">
              <a:latin typeface="Baskerville Old Face" pitchFamily="18" charset="0"/>
            </a:endParaRPr>
          </a:p>
          <a:p>
            <a:pPr marL="0" indent="0"/>
            <a:endParaRPr lang="en-US" sz="1400" dirty="0">
              <a:latin typeface="Baskerville Old Face" pitchFamily="18" charset="0"/>
            </a:endParaRPr>
          </a:p>
          <a:p>
            <a:pPr>
              <a:buFont typeface="Wingdings" panose="05000000000000000000" pitchFamily="2" charset="2"/>
              <a:buChar char="ü"/>
            </a:pPr>
            <a:r>
              <a:rPr lang="en-US" sz="1400" dirty="0">
                <a:latin typeface="Baskerville Old Face" pitchFamily="18" charset="0"/>
              </a:rPr>
              <a:t>The Girls State Bank will be open for deposits.  We recommend that you “Bank” your money to avoid losing it.  You will need money for the vending </a:t>
            </a:r>
            <a:r>
              <a:rPr lang="en-US" sz="1400" dirty="0" smtClean="0">
                <a:latin typeface="Baskerville Old Face" pitchFamily="18" charset="0"/>
              </a:rPr>
              <a:t>machines, a </a:t>
            </a:r>
            <a:r>
              <a:rPr lang="en-US" sz="1400" dirty="0">
                <a:latin typeface="Baskerville Old Face" pitchFamily="18" charset="0"/>
              </a:rPr>
              <a:t>possible trip to the MSU book store or the MSU ice cream store, and $</a:t>
            </a:r>
            <a:r>
              <a:rPr lang="en-US" sz="1400" dirty="0" smtClean="0">
                <a:latin typeface="Baskerville Old Face" pitchFamily="18" charset="0"/>
              </a:rPr>
              <a:t>7 or $8 for </a:t>
            </a:r>
            <a:r>
              <a:rPr lang="en-US" sz="1400" dirty="0">
                <a:latin typeface="Baskerville Old Face" pitchFamily="18" charset="0"/>
              </a:rPr>
              <a:t>City Taxes that your City Counselor will collect.</a:t>
            </a:r>
          </a:p>
          <a:p>
            <a:pPr>
              <a:buFont typeface="Wingdings" panose="05000000000000000000" pitchFamily="2" charset="2"/>
              <a:buChar char="ü"/>
            </a:pPr>
            <a:endParaRPr lang="en-US" sz="1400" dirty="0">
              <a:latin typeface="Baskerville Old Face" pitchFamily="18" charset="0"/>
            </a:endParaRPr>
          </a:p>
          <a:p>
            <a:pPr>
              <a:buFont typeface="Wingdings" panose="05000000000000000000" pitchFamily="2" charset="2"/>
              <a:buChar char="ü"/>
            </a:pPr>
            <a:r>
              <a:rPr lang="en-US" sz="1400" dirty="0" smtClean="0">
                <a:latin typeface="Baskerville Old Face" pitchFamily="18" charset="0"/>
              </a:rPr>
              <a:t>Your </a:t>
            </a:r>
            <a:r>
              <a:rPr lang="en-US" sz="1400" dirty="0">
                <a:latin typeface="Baskerville Old Face" pitchFamily="18" charset="0"/>
              </a:rPr>
              <a:t>last stop before heading to your dorm room will be at the MSU Desk to pick up your room key, and key card for entry into the cafeteria.  Have your 3x5 card handy to show them, this will speed up the process.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2471736" y="1164134"/>
            <a:ext cx="6105525" cy="5693866"/>
          </a:xfrm>
          <a:prstGeom prst="rect">
            <a:avLst/>
          </a:prstGeom>
          <a:solidFill>
            <a:srgbClr val="FFFF00"/>
          </a:solidFill>
          <a:ln>
            <a:noFill/>
          </a:ln>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pPr marL="285750" indent="-285750">
              <a:buFont typeface="Wingdings" panose="05000000000000000000" pitchFamily="2" charset="2"/>
              <a:buChar char="v"/>
            </a:pPr>
            <a:r>
              <a:rPr lang="en-US" sz="1400" dirty="0">
                <a:latin typeface="Baskerville Old Face" pitchFamily="18" charset="0"/>
              </a:rPr>
              <a:t>Your City Counselor will be waiting for your arrival with </a:t>
            </a:r>
            <a:r>
              <a:rPr lang="en-US" sz="1400" dirty="0" smtClean="0">
                <a:latin typeface="Baskerville Old Face" pitchFamily="18" charset="0"/>
              </a:rPr>
              <a:t>backpack full </a:t>
            </a:r>
            <a:r>
              <a:rPr lang="en-US" sz="1400" dirty="0">
                <a:latin typeface="Baskerville Old Face" pitchFamily="18" charset="0"/>
              </a:rPr>
              <a:t>of materials you’ll need for your week at ALA Girls State. She will show you where your room is, and the door will have a special name tag made especially for you by your counselor.</a:t>
            </a: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r>
              <a:rPr lang="en-US" sz="1400" dirty="0">
                <a:latin typeface="Baskerville Old Face" pitchFamily="18" charset="0"/>
              </a:rPr>
              <a:t>You’ll meet your roommate and other citizens assigned to your city – wear a smile and you can’t go wrong!  </a:t>
            </a: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r>
              <a:rPr lang="en-US" sz="1400" dirty="0">
                <a:latin typeface="Baskerville Old Face" pitchFamily="18" charset="0"/>
              </a:rPr>
              <a:t>Arrive early and be there to greet other citizens as they arrive, it could be good PR if you plan on running for an office later in the week!</a:t>
            </a: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r>
              <a:rPr lang="en-US" sz="1400" dirty="0">
                <a:latin typeface="Baskerville Old Face" pitchFamily="18" charset="0"/>
              </a:rPr>
              <a:t>This is your opportunity to let your counselor know if you have a special diet you need to follow, </a:t>
            </a:r>
            <a:r>
              <a:rPr lang="en-US" sz="1400" dirty="0" smtClean="0">
                <a:latin typeface="Baskerville Old Face" pitchFamily="18" charset="0"/>
              </a:rPr>
              <a:t>any </a:t>
            </a:r>
            <a:r>
              <a:rPr lang="en-US" sz="1400" dirty="0">
                <a:latin typeface="Baskerville Old Face" pitchFamily="18" charset="0"/>
              </a:rPr>
              <a:t>special needs that we need to </a:t>
            </a:r>
            <a:r>
              <a:rPr lang="en-US" sz="1400" dirty="0" smtClean="0">
                <a:latin typeface="Baskerville Old Face" pitchFamily="18" charset="0"/>
              </a:rPr>
              <a:t>accommodate, carry an </a:t>
            </a:r>
            <a:r>
              <a:rPr lang="en-US" sz="1400" dirty="0" err="1" smtClean="0">
                <a:latin typeface="Baskerville Old Face" pitchFamily="18" charset="0"/>
              </a:rPr>
              <a:t>epipen</a:t>
            </a:r>
            <a:r>
              <a:rPr lang="en-US" sz="1400" dirty="0" smtClean="0">
                <a:latin typeface="Baskerville Old Face" pitchFamily="18" charset="0"/>
              </a:rPr>
              <a:t> and/or have any other medical conditions she needs to be award of.  </a:t>
            </a:r>
            <a:r>
              <a:rPr lang="en-US" sz="1400" dirty="0">
                <a:latin typeface="Baskerville Old Face" pitchFamily="18" charset="0"/>
              </a:rPr>
              <a:t>You can do this privately if you are more comfortable, these things are important and we don’t want anyone to feel uncomfortable.</a:t>
            </a: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r>
              <a:rPr lang="en-US" sz="1400" dirty="0">
                <a:latin typeface="Baskerville Old Face" pitchFamily="18" charset="0"/>
              </a:rPr>
              <a:t>You will have an opportunity early in the week to review your name, address and email address.  This is used for your name tag,  awards, and for a roster that is printed for everyone at the end of the week.  MAKE SURE YOUR INFORMATION IS CORRECT!  Enjoy your stay at Girls State!</a:t>
            </a: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endParaRPr lang="en-US" sz="1400" dirty="0">
              <a:latin typeface="Baskerville Old Face" pitchFamily="18" charset="0"/>
            </a:endParaRPr>
          </a:p>
          <a:p>
            <a:pPr marL="285750" indent="-285750">
              <a:buFont typeface="Wingdings" panose="05000000000000000000" pitchFamily="2" charset="2"/>
              <a:buChar char="v"/>
            </a:pPr>
            <a:endParaRPr lang="en-US" sz="1400" dirty="0">
              <a:latin typeface="Baskerville Old Face" pitchFamily="18" charset="0"/>
            </a:endParaRPr>
          </a:p>
        </p:txBody>
      </p:sp>
      <p:sp>
        <p:nvSpPr>
          <p:cNvPr id="3" name="Rectangle 2"/>
          <p:cNvSpPr/>
          <p:nvPr/>
        </p:nvSpPr>
        <p:spPr>
          <a:xfrm>
            <a:off x="359628" y="190770"/>
            <a:ext cx="8217634"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Welcome to your City!</a:t>
            </a:r>
          </a:p>
        </p:txBody>
      </p:sp>
      <p:pic>
        <p:nvPicPr>
          <p:cNvPr id="27651" name="Picture 4" descr="C:\Users\brobbins\AppData\Local\Microsoft\Windows\Temporary Internet Files\Content.IE5\53RZ9DP8\MC90038921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353" y="5334000"/>
            <a:ext cx="1504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C:\Users\brobbins\AppData\Local\Microsoft\Windows\Temporary Internet Files\Content.IE5\9EJKQVD5\MP9004311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53" y="2336288"/>
            <a:ext cx="18351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brobbins\AppData\Local\Microsoft\Windows\Temporary Internet Files\Content.IE5\IG77Y4HB\MC90034389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799" y="6019801"/>
            <a:ext cx="5867400" cy="624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219200"/>
            <a:ext cx="6324600" cy="5262979"/>
          </a:xfrm>
          <a:prstGeom prst="rect">
            <a:avLst/>
          </a:prstGeom>
          <a:solidFill>
            <a:schemeClr val="accent6">
              <a:lumMod val="20000"/>
              <a:lumOff val="80000"/>
            </a:schemeClr>
          </a:solidFill>
        </p:spPr>
        <p:txBody>
          <a:bodyPr wrap="square">
            <a:spAutoFit/>
          </a:bodyPr>
          <a:lstStyle/>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The Girls State Government Manual</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This is also available on our website at </a:t>
            </a:r>
            <a:r>
              <a:rPr lang="en-US" sz="1400" dirty="0">
                <a:latin typeface="Baskerville Old Face" pitchFamily="18" charset="0"/>
                <a:cs typeface="+mn-cs"/>
                <a:hlinkClick r:id="rId2"/>
              </a:rPr>
              <a:t>www.michalaux.org</a:t>
            </a:r>
            <a:r>
              <a:rPr lang="en-US" sz="1400" dirty="0">
                <a:latin typeface="Baskerville Old Face" pitchFamily="18" charset="0"/>
                <a:cs typeface="+mn-cs"/>
              </a:rPr>
              <a:t> if you want to review it before you arrive. Your only opportunity to study for the bar exam will be Sunday evening.</a:t>
            </a:r>
          </a:p>
          <a:p>
            <a:pPr marL="742950" lvl="1"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The bar exam is administered first thing Monday morning.</a:t>
            </a:r>
          </a:p>
          <a:p>
            <a:pPr lvl="1" fontAlgn="auto">
              <a:spcBef>
                <a:spcPts val="0"/>
              </a:spcBef>
              <a:spcAft>
                <a:spcPts val="0"/>
              </a:spcAft>
              <a:defRPr/>
            </a:pPr>
            <a:endParaRPr lang="en-US" sz="1400"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Passing the exam allows you to become a member of the Bar Association and enables you to run for a judicial position.</a:t>
            </a:r>
          </a:p>
          <a:p>
            <a:pPr marL="742950" lvl="1"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The Girls State Loyalty Pledge</a:t>
            </a:r>
          </a:p>
          <a:p>
            <a:pPr marL="285750" indent="-285750" fontAlgn="auto">
              <a:spcBef>
                <a:spcPts val="0"/>
              </a:spcBef>
              <a:spcAft>
                <a:spcPts val="0"/>
              </a:spcAft>
              <a:buFont typeface="Wingdings" pitchFamily="2" charset="2"/>
              <a:buChar char="ü"/>
              <a:defRPr/>
            </a:pPr>
            <a:endParaRPr lang="en-US" sz="1400" b="1"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Read this carefully!  </a:t>
            </a:r>
            <a:r>
              <a:rPr lang="en-US" sz="1400" dirty="0">
                <a:latin typeface="Baskerville Old Face" pitchFamily="18" charset="0"/>
                <a:cs typeface="+mn-cs"/>
              </a:rPr>
              <a:t>It states you will take part in all ceremonies, stay the entire session, participate in the program, report back to your sponsoring organization, and you MUST show respect for the flag of the United States during our daily flag ceremonies.  </a:t>
            </a:r>
          </a:p>
          <a:p>
            <a:pPr marL="742950" lvl="1"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your beliefs prevent you from saluting the flag, or reciting the Pledge of Allegiance, we ask that you stand silently with your hands by your side and respect those around you.  </a:t>
            </a:r>
          </a:p>
          <a:p>
            <a:pPr marL="742950" lvl="1"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will also receive the flag code</a:t>
            </a:r>
            <a:r>
              <a:rPr lang="en-US" sz="1400" dirty="0" smtClean="0">
                <a:latin typeface="Baskerville Old Face" pitchFamily="18" charset="0"/>
                <a:cs typeface="+mn-cs"/>
              </a:rPr>
              <a:t>, </a:t>
            </a:r>
            <a:r>
              <a:rPr lang="en-US" sz="1400" dirty="0">
                <a:latin typeface="Baskerville Old Face" pitchFamily="18" charset="0"/>
                <a:cs typeface="+mn-cs"/>
              </a:rPr>
              <a:t>an evaluation form, and a counselor application to complete if you’re interested in returning to Girls State as a counselor.</a:t>
            </a:r>
          </a:p>
        </p:txBody>
      </p:sp>
      <p:sp>
        <p:nvSpPr>
          <p:cNvPr id="8" name="Rectangle 7"/>
          <p:cNvSpPr/>
          <p:nvPr/>
        </p:nvSpPr>
        <p:spPr>
          <a:xfrm>
            <a:off x="1135354" y="304800"/>
            <a:ext cx="6663171" cy="584775"/>
          </a:xfrm>
          <a:prstGeom prst="rect">
            <a:avLst/>
          </a:prstGeom>
          <a:noFill/>
        </p:spPr>
        <p:txBody>
          <a:bodyPr wrap="none">
            <a:spAutoFit/>
          </a:bodyPr>
          <a:lstStyle/>
          <a:p>
            <a:pPr algn="ctr" fontAlgn="auto">
              <a:spcBef>
                <a:spcPts val="0"/>
              </a:spcBef>
              <a:spcAft>
                <a:spcPts val="0"/>
              </a:spcAft>
              <a:defRPr/>
            </a:pPr>
            <a:r>
              <a:rPr lang="en-U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Your </a:t>
            </a:r>
            <a:r>
              <a:rPr lang="en-US" sz="3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Backpack will </a:t>
            </a:r>
            <a:r>
              <a:rPr lang="en-U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contain…</a:t>
            </a:r>
          </a:p>
        </p:txBody>
      </p:sp>
      <p:pic>
        <p:nvPicPr>
          <p:cNvPr id="2050" name="Picture 2" descr="C:\Users\brobbins\AppData\Local\Microsoft\Windows\Temporary Internet Files\Content.IE5\IG77Y4HB\MC9000299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540" y="1143000"/>
            <a:ext cx="1341425" cy="170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robbins\AppData\Local\Microsoft\Windows\Temporary Internet Files\Content.IE5\IG77Y4HB\MP9004422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2052" y="3124200"/>
            <a:ext cx="11684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brobbins\AppData\Local\Microsoft\Windows\Temporary Internet Files\Content.IE5\9EJKQVD5\MP9004011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6714" y="5365048"/>
            <a:ext cx="1576244" cy="126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8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67768"/>
            <a:ext cx="6518131"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Important Stuff… </a:t>
            </a:r>
          </a:p>
        </p:txBody>
      </p:sp>
      <p:pic>
        <p:nvPicPr>
          <p:cNvPr id="28674" name="Picture 2" descr="C:\Users\brobbins\AppData\Local\Microsoft\Windows\Temporary Internet Files\Content.IE5\53RZ9DP8\MP9004387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60379"/>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1517904"/>
            <a:ext cx="5393742" cy="3108543"/>
          </a:xfrm>
          <a:prstGeom prst="rect">
            <a:avLst/>
          </a:prstGeom>
          <a:solidFill>
            <a:srgbClr val="FF66CC"/>
          </a:solidFill>
        </p:spPr>
        <p:txBody>
          <a:bodyPr wrap="square">
            <a:spAutoFit/>
          </a:bodyPr>
          <a:lstStyle/>
          <a:p>
            <a:pPr fontAlgn="auto">
              <a:spcBef>
                <a:spcPts val="0"/>
              </a:spcBef>
              <a:spcAft>
                <a:spcPts val="0"/>
              </a:spcAft>
              <a:defRPr/>
            </a:pPr>
            <a:r>
              <a:rPr lang="en-US" sz="1400" b="1" dirty="0">
                <a:latin typeface="Baskerville Old Face" pitchFamily="18" charset="0"/>
                <a:cs typeface="+mn-cs"/>
              </a:rPr>
              <a:t>IF YOU DRIVE YOURSELF TO GIRLS STATE!</a:t>
            </a:r>
          </a:p>
          <a:p>
            <a:pPr fontAlgn="auto">
              <a:spcBef>
                <a:spcPts val="0"/>
              </a:spcBef>
              <a:spcAft>
                <a:spcPts val="0"/>
              </a:spcAft>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smtClean="0">
                <a:latin typeface="Baskerville Old Face" pitchFamily="18" charset="0"/>
                <a:cs typeface="+mn-cs"/>
              </a:rPr>
              <a:t>Park in the Shaw Hall Parking Ramp when you arrive.  Once </a:t>
            </a:r>
            <a:r>
              <a:rPr lang="en-US" sz="1400" dirty="0">
                <a:latin typeface="Baskerville Old Face" pitchFamily="18" charset="0"/>
                <a:cs typeface="+mn-cs"/>
              </a:rPr>
              <a:t>you check in with your City Counselor you will let her know you drove yourself to Girls State!</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We will have a shuttle system in place where you will be escorted to a </a:t>
            </a:r>
            <a:r>
              <a:rPr lang="en-US" sz="1400" dirty="0" smtClean="0">
                <a:latin typeface="Baskerville Old Face" pitchFamily="18" charset="0"/>
                <a:cs typeface="+mn-cs"/>
              </a:rPr>
              <a:t>free parking </a:t>
            </a:r>
            <a:r>
              <a:rPr lang="en-US" sz="1400" dirty="0">
                <a:latin typeface="Baskerville Old Face" pitchFamily="18" charset="0"/>
                <a:cs typeface="+mn-cs"/>
              </a:rPr>
              <a:t>lot. </a:t>
            </a:r>
          </a:p>
          <a:p>
            <a:pPr marL="285750" indent="-285750" fontAlgn="auto">
              <a:spcBef>
                <a:spcPts val="0"/>
              </a:spcBef>
              <a:spcAft>
                <a:spcPts val="0"/>
              </a:spcAft>
              <a:buFont typeface="Wingdings" pitchFamily="2" charset="2"/>
              <a:buChar char="ü"/>
              <a:defRPr/>
            </a:pPr>
            <a:r>
              <a:rPr lang="en-US" sz="1400" dirty="0" smtClean="0">
                <a:latin typeface="Baskerville Old Face" pitchFamily="18" charset="0"/>
                <a:cs typeface="+mn-cs"/>
              </a:rPr>
              <a:t>When </a:t>
            </a:r>
            <a:r>
              <a:rPr lang="en-US" sz="1400" dirty="0">
                <a:latin typeface="Baskerville Old Face" pitchFamily="18" charset="0"/>
                <a:cs typeface="+mn-cs"/>
              </a:rPr>
              <a:t>you return to Shaw Hall you will take your keys to the American Legion Auxiliary office where you will fill out a tag to attach to your key ring with your name, car model and license plate number.  </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DO NOT PARK ON YOUR OWN!  We are not responsible for tickets issued because you parked in a restricted </a:t>
            </a:r>
            <a:r>
              <a:rPr lang="en-US" sz="1400" dirty="0" smtClean="0">
                <a:latin typeface="Baskerville Old Face" pitchFamily="18" charset="0"/>
                <a:cs typeface="+mn-cs"/>
              </a:rPr>
              <a:t>area  </a:t>
            </a:r>
            <a:r>
              <a:rPr lang="en-US" sz="1400" dirty="0">
                <a:latin typeface="Baskerville Old Face" pitchFamily="18" charset="0"/>
                <a:cs typeface="+mn-cs"/>
              </a:rPr>
              <a:t>You </a:t>
            </a:r>
            <a:r>
              <a:rPr lang="en-US" sz="1400" dirty="0" smtClean="0">
                <a:latin typeface="Baskerville Old Face" pitchFamily="18" charset="0"/>
                <a:cs typeface="+mn-cs"/>
              </a:rPr>
              <a:t>will receive daily tickets and you could </a:t>
            </a:r>
            <a:r>
              <a:rPr lang="en-US" sz="1400" dirty="0">
                <a:latin typeface="Baskerville Old Face" pitchFamily="18" charset="0"/>
                <a:cs typeface="+mn-cs"/>
              </a:rPr>
              <a:t>be towed</a:t>
            </a:r>
            <a:r>
              <a:rPr lang="en-US" sz="1400" dirty="0" smtClean="0">
                <a:latin typeface="Baskerville Old Face" pitchFamily="18" charset="0"/>
                <a:cs typeface="+mn-cs"/>
              </a:rPr>
              <a:t>!</a:t>
            </a:r>
          </a:p>
          <a:p>
            <a:pPr marL="285750" indent="-285750" fontAlgn="auto">
              <a:spcBef>
                <a:spcPts val="0"/>
              </a:spcBef>
              <a:spcAft>
                <a:spcPts val="0"/>
              </a:spcAft>
              <a:buFont typeface="Wingdings" pitchFamily="2" charset="2"/>
              <a:buChar char="ü"/>
              <a:defRPr/>
            </a:pPr>
            <a:r>
              <a:rPr lang="en-US" sz="1400" dirty="0" smtClean="0">
                <a:latin typeface="Baskerville Old Face" pitchFamily="18" charset="0"/>
                <a:cs typeface="+mn-cs"/>
              </a:rPr>
              <a:t>DO NOT LEAVE VALUABLES IN YOUR VEHICLE!  </a:t>
            </a:r>
            <a:endParaRPr lang="en-US" sz="1400" dirty="0">
              <a:latin typeface="Baskerville Old Face" pitchFamily="18" charset="0"/>
              <a:cs typeface="+mn-cs"/>
            </a:endParaRPr>
          </a:p>
        </p:txBody>
      </p:sp>
      <p:sp>
        <p:nvSpPr>
          <p:cNvPr id="28677" name="TextBox 3"/>
          <p:cNvSpPr txBox="1">
            <a:spLocks noChangeArrowheads="1"/>
          </p:cNvSpPr>
          <p:nvPr/>
        </p:nvSpPr>
        <p:spPr bwMode="auto">
          <a:xfrm>
            <a:off x="2819400" y="5364230"/>
            <a:ext cx="3276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pPr algn="ctr"/>
            <a:r>
              <a:rPr lang="en-US" sz="1400" b="1" dirty="0">
                <a:latin typeface="Baskerville Old Face" pitchFamily="18" charset="0"/>
              </a:rPr>
              <a:t>Follow our Parking Instructions…</a:t>
            </a:r>
          </a:p>
          <a:p>
            <a:pPr algn="ctr"/>
            <a:r>
              <a:rPr lang="en-US" sz="1400" b="1" dirty="0">
                <a:latin typeface="Baskerville Old Face" pitchFamily="18" charset="0"/>
              </a:rPr>
              <a:t>Don’t let this happen to you!</a:t>
            </a:r>
          </a:p>
          <a:p>
            <a:pPr algn="ctr"/>
            <a:endParaRPr lang="en-US" sz="1400" b="1" dirty="0">
              <a:latin typeface="Baskerville Old Face" pitchFamily="18" charset="0"/>
            </a:endParaRPr>
          </a:p>
          <a:p>
            <a:endParaRPr lang="en-US" sz="1400" dirty="0">
              <a:latin typeface="Baskerville Old Face" pitchFamily="18" charset="0"/>
            </a:endParaRPr>
          </a:p>
          <a:p>
            <a:endParaRPr lang="en-US" sz="1400" dirty="0">
              <a:latin typeface="Baskerville Old Face" pitchFamily="18" charset="0"/>
            </a:endParaRPr>
          </a:p>
        </p:txBody>
      </p:sp>
      <p:sp>
        <p:nvSpPr>
          <p:cNvPr id="5" name="Right Arrow 4"/>
          <p:cNvSpPr/>
          <p:nvPr/>
        </p:nvSpPr>
        <p:spPr>
          <a:xfrm>
            <a:off x="3968750" y="5853215"/>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3" descr="C:\Program Files\Microsoft Office\MEDIA\CAGCAT10\j027888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393" y="5303940"/>
            <a:ext cx="11001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brobbins\AppData\Local\Microsoft\Windows\Temporary Internet Files\Content.IE5\MAZNCVYP\MC90035707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223" y="1511808"/>
            <a:ext cx="2550509" cy="1654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9800" y="3323078"/>
            <a:ext cx="2907423" cy="1754326"/>
          </a:xfrm>
          <a:prstGeom prst="rect">
            <a:avLst/>
          </a:prstGeom>
          <a:solidFill>
            <a:srgbClr val="6699FF"/>
          </a:solidFill>
        </p:spPr>
        <p:txBody>
          <a:bodyPr wrap="square" rtlCol="0">
            <a:spAutoFit/>
          </a:bodyPr>
          <a:lstStyle/>
          <a:p>
            <a:pPr algn="ctr"/>
            <a:r>
              <a:rPr lang="en-US" dirty="0"/>
              <a:t>Be safe driving! </a:t>
            </a:r>
            <a:endParaRPr lang="en-US" dirty="0" smtClean="0"/>
          </a:p>
          <a:p>
            <a:pPr algn="ctr"/>
            <a:r>
              <a:rPr lang="en-US" dirty="0" smtClean="0"/>
              <a:t>Obey traffic laws!</a:t>
            </a:r>
            <a:endParaRPr lang="en-US" dirty="0"/>
          </a:p>
          <a:p>
            <a:pPr algn="ctr"/>
            <a:r>
              <a:rPr lang="en-US" dirty="0"/>
              <a:t>Don’t text and drive</a:t>
            </a:r>
            <a:r>
              <a:rPr lang="en-US" dirty="0" smtClean="0"/>
              <a:t>!</a:t>
            </a:r>
          </a:p>
          <a:p>
            <a:pPr algn="ctr"/>
            <a:r>
              <a:rPr lang="en-US" dirty="0" smtClean="0"/>
              <a:t>Use voice commands, and</a:t>
            </a:r>
            <a:endParaRPr lang="en-US" dirty="0"/>
          </a:p>
          <a:p>
            <a:pPr algn="ctr"/>
            <a:r>
              <a:rPr lang="en-US" dirty="0"/>
              <a:t>Call </a:t>
            </a:r>
            <a:r>
              <a:rPr lang="en-US" dirty="0" smtClean="0"/>
              <a:t>home when </a:t>
            </a:r>
            <a:r>
              <a:rPr lang="en-US" dirty="0"/>
              <a:t>you </a:t>
            </a:r>
            <a:r>
              <a:rPr lang="en-US" dirty="0" smtClean="0"/>
              <a:t>arrive at </a:t>
            </a:r>
            <a:r>
              <a:rPr lang="en-US" dirty="0" err="1" smtClean="0"/>
              <a:t>MSU</a:t>
            </a:r>
            <a:r>
              <a:rPr lang="en-US" dirty="0" smtClean="0"/>
              <a:t> safely!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7899" y="1271200"/>
            <a:ext cx="6286500" cy="3139321"/>
          </a:xfrm>
          <a:prstGeom prst="rect">
            <a:avLst/>
          </a:prstGeom>
          <a:solidFill>
            <a:srgbClr val="FFCCFF"/>
          </a:solidFill>
          <a:ln>
            <a:solidFill>
              <a:srgbClr val="FF3399"/>
            </a:solidFill>
          </a:ln>
        </p:spPr>
        <p:txBody>
          <a:bodyPr wrap="square">
            <a:spAutoFit/>
          </a:bodyPr>
          <a:lstStyle/>
          <a:p>
            <a:pPr fontAlgn="auto">
              <a:spcBef>
                <a:spcPts val="0"/>
              </a:spcBef>
              <a:spcAft>
                <a:spcPts val="0"/>
              </a:spcAft>
              <a:defRPr/>
            </a:pPr>
            <a:r>
              <a:rPr lang="en-US" sz="1600" b="1" dirty="0">
                <a:latin typeface="Baskerville Old Face" pitchFamily="18" charset="0"/>
                <a:cs typeface="+mn-cs"/>
              </a:rPr>
              <a:t>DON’T  </a:t>
            </a:r>
            <a:r>
              <a:rPr lang="en-US" sz="1600" b="1" u="sng" dirty="0">
                <a:latin typeface="Baskerville Old Face" pitchFamily="18" charset="0"/>
                <a:cs typeface="+mn-cs"/>
              </a:rPr>
              <a:t>YOU</a:t>
            </a:r>
            <a:r>
              <a:rPr lang="en-US" sz="1600" b="1" dirty="0">
                <a:latin typeface="Baskerville Old Face" pitchFamily="18" charset="0"/>
                <a:cs typeface="+mn-cs"/>
              </a:rPr>
              <a:t> DROP THOSE KEYS!</a:t>
            </a:r>
          </a:p>
          <a:p>
            <a:pPr fontAlgn="auto">
              <a:spcBef>
                <a:spcPts val="0"/>
              </a:spcBef>
              <a:spcAft>
                <a:spcPts val="0"/>
              </a:spcAft>
              <a:defRPr/>
            </a:pPr>
            <a:endParaRPr lang="en-US" sz="1400" dirty="0">
              <a:latin typeface="Baskerville Old Face" pitchFamily="18" charset="0"/>
              <a:cs typeface="+mn-cs"/>
            </a:endParaRPr>
          </a:p>
          <a:p>
            <a:pPr fontAlgn="auto">
              <a:spcBef>
                <a:spcPts val="0"/>
              </a:spcBef>
              <a:spcAft>
                <a:spcPts val="0"/>
              </a:spcAft>
              <a:defRPr/>
            </a:pPr>
            <a:r>
              <a:rPr lang="en-US" sz="1400" dirty="0">
                <a:latin typeface="Baskerville Old Face" pitchFamily="18" charset="0"/>
                <a:cs typeface="+mn-cs"/>
              </a:rPr>
              <a:t>You will be issued a key to your dorm room, a key for the shower room, a key card used to access the cafeteria, a card holder, your name tag, and an MSU lanyard to attach everything to.  </a:t>
            </a:r>
          </a:p>
          <a:p>
            <a:pPr fontAlgn="auto">
              <a:spcBef>
                <a:spcPts val="0"/>
              </a:spcBef>
              <a:spcAft>
                <a:spcPts val="0"/>
              </a:spcAft>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lose your room key there is a $75 charge </a:t>
            </a:r>
            <a:r>
              <a:rPr lang="en-US" sz="1400" b="1" dirty="0">
                <a:latin typeface="Baskerville Old Face" pitchFamily="18" charset="0"/>
                <a:cs typeface="+mn-cs"/>
              </a:rPr>
              <a:t>YOU </a:t>
            </a:r>
            <a:r>
              <a:rPr lang="en-US" sz="1400" dirty="0">
                <a:latin typeface="Baskerville Old Face" pitchFamily="18" charset="0"/>
                <a:cs typeface="+mn-cs"/>
              </a:rPr>
              <a:t>will be responsible for.</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lose your shower room key there is a $15 charge </a:t>
            </a:r>
            <a:r>
              <a:rPr lang="en-US" sz="1400" b="1" dirty="0">
                <a:latin typeface="Baskerville Old Face" pitchFamily="18" charset="0"/>
                <a:cs typeface="+mn-cs"/>
              </a:rPr>
              <a:t>YOU</a:t>
            </a:r>
            <a:r>
              <a:rPr lang="en-US" sz="1400" dirty="0">
                <a:latin typeface="Baskerville Old Face" pitchFamily="18" charset="0"/>
                <a:cs typeface="+mn-cs"/>
              </a:rPr>
              <a:t> will be responsible for.</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lose your key card there is a $10 charge </a:t>
            </a:r>
            <a:r>
              <a:rPr lang="en-US" sz="1400" b="1" dirty="0">
                <a:latin typeface="Baskerville Old Face" pitchFamily="18" charset="0"/>
                <a:cs typeface="+mn-cs"/>
              </a:rPr>
              <a:t>YOU </a:t>
            </a:r>
            <a:r>
              <a:rPr lang="en-US" sz="1400" dirty="0">
                <a:latin typeface="Baskerville Old Face" pitchFamily="18" charset="0"/>
                <a:cs typeface="+mn-cs"/>
              </a:rPr>
              <a:t>will be responsible for.</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lose your nametag, or other personal items… well you might have to do something special to get them back.</a:t>
            </a:r>
          </a:p>
          <a:p>
            <a:pPr fontAlgn="auto">
              <a:spcBef>
                <a:spcPts val="0"/>
              </a:spcBef>
              <a:spcAft>
                <a:spcPts val="0"/>
              </a:spcAft>
              <a:defRPr/>
            </a:pPr>
            <a:endParaRPr lang="en-US" sz="1400" dirty="0">
              <a:latin typeface="Baskerville Old Face" pitchFamily="18" charset="0"/>
              <a:cs typeface="+mn-cs"/>
            </a:endParaRPr>
          </a:p>
          <a:p>
            <a:pPr fontAlgn="auto">
              <a:spcBef>
                <a:spcPts val="0"/>
              </a:spcBef>
              <a:spcAft>
                <a:spcPts val="0"/>
              </a:spcAft>
              <a:defRPr/>
            </a:pPr>
            <a:r>
              <a:rPr lang="en-US" sz="1400" dirty="0">
                <a:latin typeface="Baskerville Old Face" pitchFamily="18" charset="0"/>
                <a:cs typeface="+mn-cs"/>
              </a:rPr>
              <a:t>Just saying…be responsible…keep track of your belongings!  </a:t>
            </a:r>
            <a:endParaRPr lang="en-US" sz="1200" dirty="0">
              <a:latin typeface="Baskerville Old Face" pitchFamily="18" charset="0"/>
              <a:cs typeface="+mn-cs"/>
            </a:endParaRPr>
          </a:p>
        </p:txBody>
      </p:sp>
      <p:pic>
        <p:nvPicPr>
          <p:cNvPr id="3" name="Picture 3" descr="C:\Users\brobbins\AppData\Local\Microsoft\Windows\Temporary Internet Files\Content.IE5\IG77Y4HB\MC90029326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410200"/>
            <a:ext cx="113506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5427725" y="4648200"/>
            <a:ext cx="3106674" cy="307777"/>
          </a:xfrm>
          <a:prstGeom prst="rect">
            <a:avLst/>
          </a:prstGeom>
          <a:solidFill>
            <a:schemeClr val="accent6">
              <a:lumMod val="60000"/>
              <a:lumOff val="40000"/>
            </a:schemeClr>
          </a:solidFill>
          <a:ln>
            <a:solidFill>
              <a:schemeClr val="accent5">
                <a:lumMod val="50000"/>
              </a:schemeClr>
            </a:solidFill>
          </a:ln>
          <a:extLst/>
        </p:spPr>
        <p:txBody>
          <a:bodyPr wrap="square">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400" b="1" dirty="0" err="1">
                <a:latin typeface="Baskerville Old Face" pitchFamily="18" charset="0"/>
              </a:rPr>
              <a:t>MSU</a:t>
            </a:r>
            <a:r>
              <a:rPr lang="en-US" sz="1400" b="1" dirty="0">
                <a:latin typeface="Baskerville Old Face" pitchFamily="18" charset="0"/>
              </a:rPr>
              <a:t> </a:t>
            </a:r>
            <a:r>
              <a:rPr lang="en-US" sz="1400" b="1" dirty="0" smtClean="0">
                <a:latin typeface="Baskerville Old Face" pitchFamily="18" charset="0"/>
              </a:rPr>
              <a:t>IS A NO</a:t>
            </a:r>
            <a:r>
              <a:rPr lang="en-US" sz="1400" dirty="0" smtClean="0">
                <a:latin typeface="Baskerville Old Face" pitchFamily="18" charset="0"/>
              </a:rPr>
              <a:t>N-</a:t>
            </a:r>
            <a:r>
              <a:rPr lang="en-US" sz="1400" b="1" dirty="0" smtClean="0">
                <a:latin typeface="Baskerville Old Face" pitchFamily="18" charset="0"/>
              </a:rPr>
              <a:t>SMOKING CAMPUS</a:t>
            </a:r>
            <a:r>
              <a:rPr lang="en-US" sz="1400" dirty="0" smtClean="0">
                <a:latin typeface="Baskerville Old Face" pitchFamily="18" charset="0"/>
              </a:rPr>
              <a:t> </a:t>
            </a:r>
            <a:endParaRPr lang="en-US" sz="1400" dirty="0">
              <a:latin typeface="Baskerville Old Face" pitchFamily="18" charset="0"/>
            </a:endParaRPr>
          </a:p>
        </p:txBody>
      </p:sp>
      <p:sp>
        <p:nvSpPr>
          <p:cNvPr id="5" name="TextBox 7"/>
          <p:cNvSpPr txBox="1">
            <a:spLocks noChangeArrowheads="1"/>
          </p:cNvSpPr>
          <p:nvPr/>
        </p:nvSpPr>
        <p:spPr bwMode="auto">
          <a:xfrm>
            <a:off x="490728" y="4556888"/>
            <a:ext cx="3733800" cy="2031325"/>
          </a:xfrm>
          <a:prstGeom prst="rect">
            <a:avLst/>
          </a:prstGeom>
          <a:solidFill>
            <a:srgbClr val="6699FF"/>
          </a:solidFill>
          <a:ln w="9525">
            <a:solidFill>
              <a:srgbClr val="000000"/>
            </a:solidFill>
            <a:miter lim="800000"/>
            <a:headEnd/>
            <a:tailEnd/>
          </a:ln>
          <a:extLst/>
        </p:spPr>
        <p:txBody>
          <a:bodyPr wrap="square">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400" b="1" dirty="0">
                <a:latin typeface="Baskerville Old Face" pitchFamily="18" charset="0"/>
              </a:rPr>
              <a:t>DIRECTIONS &amp; CONSTRUCTION MAPS</a:t>
            </a:r>
            <a:endParaRPr lang="en-US" sz="1400" dirty="0">
              <a:latin typeface="Baskerville Old Face" pitchFamily="18" charset="0"/>
            </a:endParaRPr>
          </a:p>
          <a:p>
            <a:endParaRPr lang="en-US" sz="1400" dirty="0">
              <a:latin typeface="Baskerville Old Face" pitchFamily="18" charset="0"/>
            </a:endParaRPr>
          </a:p>
          <a:p>
            <a:r>
              <a:rPr lang="en-US" sz="1400" dirty="0" smtClean="0">
                <a:latin typeface="Baskerville Old Face" pitchFamily="18" charset="0"/>
              </a:rPr>
              <a:t>Google </a:t>
            </a:r>
            <a:r>
              <a:rPr lang="en-US" sz="1400" dirty="0" err="1" smtClean="0">
                <a:latin typeface="Baskerville Old Face" pitchFamily="18" charset="0"/>
              </a:rPr>
              <a:t>MSU</a:t>
            </a:r>
            <a:r>
              <a:rPr lang="en-US" sz="1400" dirty="0" smtClean="0">
                <a:latin typeface="Baskerville Old Face" pitchFamily="18" charset="0"/>
              </a:rPr>
              <a:t> Wilson Road Extension or Check </a:t>
            </a:r>
            <a:r>
              <a:rPr lang="en-US" sz="1400" dirty="0">
                <a:latin typeface="Baskerville Old Face" pitchFamily="18" charset="0"/>
              </a:rPr>
              <a:t>out </a:t>
            </a:r>
            <a:r>
              <a:rPr lang="en-US" sz="1400" dirty="0">
                <a:latin typeface="Baskerville Old Face" pitchFamily="18" charset="0"/>
                <a:hlinkClick r:id="rId3"/>
              </a:rPr>
              <a:t>http://maps.msu.edu</a:t>
            </a:r>
            <a:r>
              <a:rPr lang="en-US" sz="1400" dirty="0">
                <a:latin typeface="Baskerville Old Face" pitchFamily="18" charset="0"/>
              </a:rPr>
              <a:t> for up to date construction details, and maps of the campus.  </a:t>
            </a:r>
            <a:r>
              <a:rPr lang="en-US" sz="1400" dirty="0" smtClean="0">
                <a:latin typeface="Baskerville Old Face" pitchFamily="18" charset="0"/>
              </a:rPr>
              <a:t>Currently there is construction near </a:t>
            </a:r>
            <a:r>
              <a:rPr lang="en-US" sz="1400" dirty="0" err="1" smtClean="0">
                <a:latin typeface="Baskerville Old Face" pitchFamily="18" charset="0"/>
              </a:rPr>
              <a:t>Hagadorn</a:t>
            </a:r>
            <a:r>
              <a:rPr lang="en-US" sz="1400" dirty="0" smtClean="0">
                <a:latin typeface="Baskerville Old Face" pitchFamily="18" charset="0"/>
              </a:rPr>
              <a:t> Road, so you better option would be to access  </a:t>
            </a:r>
            <a:r>
              <a:rPr lang="en-US" sz="1400" dirty="0">
                <a:latin typeface="Baskerville Old Face" pitchFamily="18" charset="0"/>
              </a:rPr>
              <a:t>Shaw Lane </a:t>
            </a:r>
            <a:r>
              <a:rPr lang="en-US" sz="1400" dirty="0" smtClean="0">
                <a:latin typeface="Baskerville Old Face" pitchFamily="18" charset="0"/>
              </a:rPr>
              <a:t>from Harrison</a:t>
            </a:r>
            <a:r>
              <a:rPr lang="en-US" sz="1400" dirty="0">
                <a:latin typeface="Baskerville Old Face" pitchFamily="18" charset="0"/>
              </a:rPr>
              <a:t>.  Allow extra travel time!  </a:t>
            </a:r>
          </a:p>
        </p:txBody>
      </p:sp>
      <p:pic>
        <p:nvPicPr>
          <p:cNvPr id="6" name="Picture 2" descr="C:\Users\brobbins\AppData\Local\Microsoft\Windows\Temporary Internet Files\Content.IE5\53RZ9DP8\MP9004089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1909464"/>
            <a:ext cx="148009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1066800" y="228600"/>
            <a:ext cx="6511925" cy="914400"/>
          </a:xfrm>
        </p:spPr>
        <p:txBody>
          <a:bodyPr/>
          <a:lstStyle/>
          <a:p>
            <a:pPr marL="0" indent="0" algn="ctr">
              <a:buNone/>
            </a:pPr>
            <a:r>
              <a:rPr lang="en-US" sz="48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M.S.U. RULES</a:t>
            </a:r>
            <a:br>
              <a:rPr lang="en-US" sz="48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endParaRPr lang="en-US" dirty="0"/>
          </a:p>
        </p:txBody>
      </p:sp>
    </p:spTree>
    <p:extLst>
      <p:ext uri="{BB962C8B-B14F-4D97-AF65-F5344CB8AC3E}">
        <p14:creationId xmlns:p14="http://schemas.microsoft.com/office/powerpoint/2010/main" val="298683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279242"/>
            <a:ext cx="4647427"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The First Step</a:t>
            </a:r>
          </a:p>
        </p:txBody>
      </p:sp>
      <p:sp>
        <p:nvSpPr>
          <p:cNvPr id="19458" name="TextBox 4"/>
          <p:cNvSpPr txBox="1">
            <a:spLocks noChangeArrowheads="1"/>
          </p:cNvSpPr>
          <p:nvPr/>
        </p:nvSpPr>
        <p:spPr bwMode="auto">
          <a:xfrm>
            <a:off x="432292" y="1752600"/>
            <a:ext cx="8153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pPr>
              <a:buFont typeface="Wingdings" pitchFamily="2" charset="2"/>
              <a:buChar char="ü"/>
            </a:pPr>
            <a:r>
              <a:rPr lang="en-US" sz="1400" dirty="0">
                <a:latin typeface="Baskerville Old Face" pitchFamily="18" charset="0"/>
              </a:rPr>
              <a:t>Once you have been selected to attend American Legion Auxiliary Girls State, you will receive a DELEGATE LETTER with instructions for registering online directly with MSU at a cost to you of $25.  You will also receive a CHECKLIST that contains a snapshot of the information you will need to review and direct you to our Department website where you will find all the forms you need to complete prior to coming to ALA Girls State.</a:t>
            </a:r>
          </a:p>
          <a:p>
            <a:pPr lvl="1">
              <a:buFont typeface="Wingdings" pitchFamily="2" charset="2"/>
              <a:buChar char="ü"/>
            </a:pPr>
            <a:endParaRPr lang="en-US" sz="1400" dirty="0">
              <a:latin typeface="Baskerville Old Face" pitchFamily="18" charset="0"/>
            </a:endParaRPr>
          </a:p>
          <a:p>
            <a:pPr lvl="1">
              <a:buFont typeface="Wingdings" pitchFamily="2" charset="2"/>
              <a:buChar char="§"/>
            </a:pPr>
            <a:r>
              <a:rPr lang="en-US" sz="1400" b="1" dirty="0">
                <a:latin typeface="Baskerville Old Face" pitchFamily="18" charset="0"/>
              </a:rPr>
              <a:t>Don’t give up if you are an Alternate!   </a:t>
            </a:r>
            <a:r>
              <a:rPr lang="en-US" sz="1400" dirty="0">
                <a:latin typeface="Baskerville Old Face" pitchFamily="18" charset="0"/>
              </a:rPr>
              <a:t>You will receive a letter with instructions to complete a form that needs to be mailed back to Beryl Robbins, Chairman for Michigan’s ALA Girls </a:t>
            </a:r>
            <a:r>
              <a:rPr lang="en-US" sz="1400" dirty="0" smtClean="0">
                <a:latin typeface="Baskerville Old Face" pitchFamily="18" charset="0"/>
              </a:rPr>
              <a:t>State, along with a copy of your Delegate Application. </a:t>
            </a:r>
            <a:r>
              <a:rPr lang="en-US" sz="1400" dirty="0">
                <a:latin typeface="Baskerville Old Face" pitchFamily="18" charset="0"/>
              </a:rPr>
              <a:t>Your name and contact information will be entered into a database.  We have organizations looking for girls to sponsor; and if a Delegate cancels we need to fill that spot.. We will do everything we can to make sure you have the opportunity to attend! So don’t make alternative plans for the summer that will prevent you from attending ALA Girls State! </a:t>
            </a:r>
            <a:r>
              <a:rPr lang="en-US" sz="1400" dirty="0" smtClean="0">
                <a:latin typeface="Baskerville Old Face" pitchFamily="18" charset="0"/>
              </a:rPr>
              <a:t>The First 20 received by Beryl were able to pre-register with </a:t>
            </a:r>
            <a:r>
              <a:rPr lang="en-US" sz="1400" dirty="0" err="1" smtClean="0">
                <a:latin typeface="Baskerville Old Face" pitchFamily="18" charset="0"/>
              </a:rPr>
              <a:t>MSU</a:t>
            </a:r>
            <a:r>
              <a:rPr lang="en-US" sz="1400" dirty="0" smtClean="0">
                <a:latin typeface="Baskerville Old Face" pitchFamily="18" charset="0"/>
              </a:rPr>
              <a:t>, and will be attending ALA Girls State!</a:t>
            </a:r>
          </a:p>
          <a:p>
            <a:pPr marL="457200" lvl="1" indent="0"/>
            <a:endParaRPr lang="en-US" sz="1400" dirty="0" smtClean="0">
              <a:latin typeface="Baskerville Old Face" pitchFamily="18" charset="0"/>
            </a:endParaRPr>
          </a:p>
          <a:p>
            <a:pPr lvl="1">
              <a:buFont typeface="Wingdings" pitchFamily="2" charset="2"/>
              <a:buChar char="§"/>
            </a:pPr>
            <a:r>
              <a:rPr lang="en-US" sz="1400" b="1" dirty="0" smtClean="0">
                <a:latin typeface="Baskerville Old Face" pitchFamily="18" charset="0"/>
              </a:rPr>
              <a:t>It </a:t>
            </a:r>
            <a:r>
              <a:rPr lang="en-US" sz="1400" b="1" dirty="0">
                <a:latin typeface="Baskerville Old Face" pitchFamily="18" charset="0"/>
              </a:rPr>
              <a:t>is very important that you review all the forms and information on the website.  </a:t>
            </a:r>
            <a:r>
              <a:rPr lang="en-US" sz="1400" dirty="0">
                <a:latin typeface="Baskerville Old Face" pitchFamily="18" charset="0"/>
              </a:rPr>
              <a:t>Information is available for </a:t>
            </a:r>
            <a:r>
              <a:rPr lang="en-US" sz="1400" b="1" dirty="0">
                <a:latin typeface="Baskerville Old Face" pitchFamily="18" charset="0"/>
              </a:rPr>
              <a:t>Required Forms</a:t>
            </a:r>
            <a:r>
              <a:rPr lang="en-US" sz="1400" dirty="0">
                <a:latin typeface="Baskerville Old Face" pitchFamily="18" charset="0"/>
              </a:rPr>
              <a:t>, </a:t>
            </a:r>
            <a:r>
              <a:rPr lang="en-US" sz="1400" b="1" dirty="0">
                <a:latin typeface="Baskerville Old Face" pitchFamily="18" charset="0"/>
              </a:rPr>
              <a:t>Scholarship Opportunities,</a:t>
            </a:r>
            <a:r>
              <a:rPr lang="en-US" sz="1400" dirty="0">
                <a:latin typeface="Baskerville Old Face" pitchFamily="18" charset="0"/>
              </a:rPr>
              <a:t> </a:t>
            </a:r>
            <a:r>
              <a:rPr lang="en-US" sz="1400" b="1" dirty="0">
                <a:latin typeface="Baskerville Old Face" pitchFamily="18" charset="0"/>
              </a:rPr>
              <a:t>College Credits, Membership Opportunities</a:t>
            </a:r>
            <a:r>
              <a:rPr lang="en-US" sz="1400" dirty="0">
                <a:latin typeface="Baskerville Old Face" pitchFamily="18" charset="0"/>
              </a:rPr>
              <a:t>;; </a:t>
            </a:r>
            <a:r>
              <a:rPr lang="en-US" sz="1400" b="1" dirty="0">
                <a:latin typeface="Baskerville Old Face" pitchFamily="18" charset="0"/>
              </a:rPr>
              <a:t>Things to Learn</a:t>
            </a:r>
            <a:r>
              <a:rPr lang="en-US" sz="1400" dirty="0">
                <a:latin typeface="Baskerville Old Face" pitchFamily="18" charset="0"/>
              </a:rPr>
              <a:t>,</a:t>
            </a:r>
            <a:r>
              <a:rPr lang="en-US" sz="1400" b="1" dirty="0">
                <a:latin typeface="Baskerville Old Face" pitchFamily="18" charset="0"/>
              </a:rPr>
              <a:t> and important information for your parents</a:t>
            </a:r>
            <a:r>
              <a:rPr lang="en-US" sz="1400" dirty="0">
                <a:latin typeface="Baskerville Old Face" pitchFamily="18" charset="0"/>
              </a:rPr>
              <a:t>.  If you do not have a computer please seek assistance from your school counselor, a friend or family member, or visit your local library.  </a:t>
            </a:r>
          </a:p>
          <a:p>
            <a:pPr marL="0" indent="0"/>
            <a:endParaRPr lang="en-US" sz="1400" b="1" dirty="0">
              <a:latin typeface="Baskerville Old Face" pitchFamily="18" charset="0"/>
            </a:endParaRPr>
          </a:p>
          <a:p>
            <a:pPr>
              <a:buFont typeface="Wingdings" pitchFamily="2" charset="2"/>
              <a:buChar char="ü"/>
            </a:pPr>
            <a:endParaRPr lang="en-US" sz="1400" dirty="0">
              <a:latin typeface="Baskerville Old Face" pitchFamily="18" charset="0"/>
            </a:endParaRPr>
          </a:p>
        </p:txBody>
      </p:sp>
      <p:pic>
        <p:nvPicPr>
          <p:cNvPr id="4" name="Picture 3" descr="Előregisztráció lesz az előzetes regisztrációhoz - ténytár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52400"/>
            <a:ext cx="1169908" cy="1007052"/>
          </a:xfrm>
          <a:prstGeom prst="rect">
            <a:avLst/>
          </a:prstGeom>
        </p:spPr>
      </p:pic>
      <p:pic>
        <p:nvPicPr>
          <p:cNvPr id="6" name="Picture 5" descr="Τα δώδεκα βήματα της επανάστασης"/>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44" y="152400"/>
            <a:ext cx="1342736" cy="10070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668" y="152400"/>
            <a:ext cx="4649030"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Safety First!</a:t>
            </a:r>
          </a:p>
        </p:txBody>
      </p:sp>
      <p:pic>
        <p:nvPicPr>
          <p:cNvPr id="29698" name="Picture 2" descr="C:\Users\brobbins\AppData\Local\Microsoft\Windows\Temporary Internet Files\Content.IE5\MAZNCVYP\MP9004393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19400" y="1371600"/>
            <a:ext cx="5562600" cy="954088"/>
          </a:xfrm>
          <a:prstGeom prst="rect">
            <a:avLst/>
          </a:prstGeom>
          <a:noFill/>
        </p:spPr>
        <p:txBody>
          <a:bodyPr>
            <a:spAutoFit/>
          </a:bodyPr>
          <a:lstStyle/>
          <a:p>
            <a:pPr fontAlgn="auto">
              <a:spcBef>
                <a:spcPts val="0"/>
              </a:spcBef>
              <a:spcAft>
                <a:spcPts val="0"/>
              </a:spcAft>
              <a:defRPr/>
            </a:pPr>
            <a:r>
              <a:rPr lang="en-US" sz="1400" b="1" dirty="0">
                <a:solidFill>
                  <a:srgbClr val="C00000"/>
                </a:solidFill>
                <a:latin typeface="Baskerville Old Face" pitchFamily="18" charset="0"/>
                <a:cs typeface="+mn-cs"/>
              </a:rPr>
              <a:t>PARENTS:   PLEASE BE ASSURED THAT THE SAFETY OF YOUR DAUGHTER IS OUR MAIN CONCERN!  </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MSU has 24 hour security inside Shaw Hall and on Campus;</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MSU will keep us informed on safety and weather issues.  </a:t>
            </a:r>
            <a:r>
              <a:rPr lang="en-US" sz="1400" b="1" dirty="0">
                <a:solidFill>
                  <a:srgbClr val="C00000"/>
                </a:solidFill>
                <a:latin typeface="Baskerville Old Face" pitchFamily="18" charset="0"/>
                <a:cs typeface="+mn-cs"/>
              </a:rPr>
              <a:t>	</a:t>
            </a:r>
          </a:p>
        </p:txBody>
      </p:sp>
      <p:pic>
        <p:nvPicPr>
          <p:cNvPr id="29700" name="Picture 3" descr="C:\Users\brobbins\AppData\Local\Microsoft\Windows\Temporary Internet Files\Content.IE5\9EJKQVD5\MC9001984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5" y="4953000"/>
            <a:ext cx="20193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C:\Users\brobbins\AppData\Local\Microsoft\Windows\Temporary Internet Files\Content.IE5\IG77Y4HB\MC90005731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5" y="2743200"/>
            <a:ext cx="18097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19400" y="2514600"/>
            <a:ext cx="5410200" cy="1169988"/>
          </a:xfrm>
          <a:prstGeom prst="rect">
            <a:avLst/>
          </a:prstGeom>
          <a:noFill/>
        </p:spPr>
        <p:txBody>
          <a:bodyPr>
            <a:spAutoFit/>
          </a:bodyPr>
          <a:lstStyle/>
          <a:p>
            <a:pPr fontAlgn="auto">
              <a:spcBef>
                <a:spcPts val="0"/>
              </a:spcBef>
              <a:spcAft>
                <a:spcPts val="0"/>
              </a:spcAft>
              <a:defRPr/>
            </a:pPr>
            <a:r>
              <a:rPr lang="en-US" sz="1400" b="1" dirty="0">
                <a:solidFill>
                  <a:srgbClr val="C00000"/>
                </a:solidFill>
                <a:latin typeface="Baskerville Old Face" pitchFamily="18" charset="0"/>
                <a:cs typeface="+mn-cs"/>
              </a:rPr>
              <a:t>NO VISITORS!</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do not allow visitors at ALA Girls State;</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You can send packages and mail, but please make sure they are mailed in time to arrive at Girls State before Saturday, June </a:t>
            </a:r>
            <a:r>
              <a:rPr lang="en-US" sz="1400" b="1" dirty="0" smtClean="0">
                <a:latin typeface="Baskerville Old Face" pitchFamily="18" charset="0"/>
                <a:cs typeface="+mn-cs"/>
              </a:rPr>
              <a:t>24th</a:t>
            </a:r>
            <a:r>
              <a:rPr lang="en-US" sz="1400" b="1" dirty="0">
                <a:latin typeface="Baskerville Old Face" pitchFamily="18" charset="0"/>
                <a:cs typeface="+mn-cs"/>
              </a:rPr>
              <a:t>; and</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Parents will not be allowed in the Dorm area at any time.</a:t>
            </a:r>
          </a:p>
        </p:txBody>
      </p:sp>
      <p:sp>
        <p:nvSpPr>
          <p:cNvPr id="5" name="TextBox 4"/>
          <p:cNvSpPr txBox="1"/>
          <p:nvPr/>
        </p:nvSpPr>
        <p:spPr>
          <a:xfrm>
            <a:off x="2819400" y="3886200"/>
            <a:ext cx="5562600" cy="2678113"/>
          </a:xfrm>
          <a:prstGeom prst="rect">
            <a:avLst/>
          </a:prstGeom>
          <a:noFill/>
        </p:spPr>
        <p:txBody>
          <a:bodyPr>
            <a:spAutoFit/>
          </a:bodyPr>
          <a:lstStyle/>
          <a:p>
            <a:pPr fontAlgn="auto">
              <a:spcBef>
                <a:spcPts val="0"/>
              </a:spcBef>
              <a:spcAft>
                <a:spcPts val="0"/>
              </a:spcAft>
              <a:defRPr/>
            </a:pPr>
            <a:r>
              <a:rPr lang="en-US" sz="1400" b="1" dirty="0">
                <a:solidFill>
                  <a:srgbClr val="C00000"/>
                </a:solidFill>
                <a:latin typeface="Baskerville Old Face" pitchFamily="18" charset="0"/>
                <a:cs typeface="+mn-cs"/>
              </a:rPr>
              <a:t>IN CASE OF AN EMERGENCY…</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will call the emergency contact number you provided us if your daughter is in need of any treatment, or has to be taken to the hospital;</a:t>
            </a: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If there is an emergency at home, or a death in the family, PLEASE CONTACT THE EMERGENCY NUMBER WE PROVIDED YOU BEFORE CONTACTING YOUR DAUGHTER DIRECTLY.  </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This number is monitored 24/7:  </a:t>
            </a:r>
            <a:r>
              <a:rPr lang="en-US" sz="1400" b="1" dirty="0">
                <a:solidFill>
                  <a:srgbClr val="C00000"/>
                </a:solidFill>
                <a:latin typeface="Baskerville Old Face" pitchFamily="18" charset="0"/>
                <a:cs typeface="+mn-cs"/>
              </a:rPr>
              <a:t>517-575-9348</a:t>
            </a:r>
            <a:endParaRPr lang="en-US" sz="1400" b="1" dirty="0">
              <a:latin typeface="Baskerville Old Face" pitchFamily="18" charset="0"/>
              <a:cs typeface="+mn-cs"/>
            </a:endParaRP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We will find her immediately and have her call you;</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It’s important that she is not alone when she hears bad news;</a:t>
            </a:r>
          </a:p>
          <a:p>
            <a:pPr marL="742950" lvl="1" indent="-285750" fontAlgn="auto">
              <a:spcBef>
                <a:spcPts val="0"/>
              </a:spcBef>
              <a:spcAft>
                <a:spcPts val="0"/>
              </a:spcAft>
              <a:buFont typeface="Wingdings" pitchFamily="2" charset="2"/>
              <a:buChar char="ü"/>
              <a:defRPr/>
            </a:pPr>
            <a:r>
              <a:rPr lang="en-US" sz="1400" b="1" dirty="0">
                <a:latin typeface="Baskerville Old Face" pitchFamily="18" charset="0"/>
                <a:cs typeface="+mn-cs"/>
              </a:rPr>
              <a:t>Arrangements can be made for her departure if necessary.</a:t>
            </a:r>
          </a:p>
          <a:p>
            <a:pPr marL="742950" lvl="1" indent="-285750" fontAlgn="auto">
              <a:spcBef>
                <a:spcPts val="0"/>
              </a:spcBef>
              <a:spcAft>
                <a:spcPts val="0"/>
              </a:spcAft>
              <a:buFont typeface="Wingdings" pitchFamily="2" charset="2"/>
              <a:buChar char="ü"/>
              <a:defRPr/>
            </a:pPr>
            <a:r>
              <a:rPr lang="en-US" sz="1400" b="1" dirty="0">
                <a:solidFill>
                  <a:srgbClr val="C00000"/>
                </a:solidFill>
                <a:latin typeface="Baskerville Old Face" pitchFamily="18" charset="0"/>
                <a:cs typeface="+mn-cs"/>
              </a:rPr>
              <a:t>We don’t want her to be in her room alone, packing to leave before we know what the situation is. </a:t>
            </a:r>
            <a:endParaRPr lang="en-US" b="1" dirty="0">
              <a:solidFill>
                <a:srgbClr val="C00000"/>
              </a:solidFill>
              <a:latin typeface="Baskerville Old Face" pitchFamily="18" charset="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7924800" cy="923330"/>
          </a:xfrm>
          <a:prstGeom prst="rect">
            <a:avLst/>
          </a:prstGeom>
          <a:noFill/>
        </p:spPr>
        <p:txBody>
          <a:bodyPr>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A look at our week…</a:t>
            </a:r>
          </a:p>
        </p:txBody>
      </p:sp>
      <p:sp>
        <p:nvSpPr>
          <p:cNvPr id="30723" name="TextBox 4"/>
          <p:cNvSpPr txBox="1">
            <a:spLocks noChangeArrowheads="1"/>
          </p:cNvSpPr>
          <p:nvPr/>
        </p:nvSpPr>
        <p:spPr bwMode="auto">
          <a:xfrm>
            <a:off x="3570288" y="1371600"/>
            <a:ext cx="495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b="1" dirty="0">
                <a:latin typeface="Baskerville Old Face" pitchFamily="18" charset="0"/>
              </a:rPr>
              <a:t>Rise at 6:30 a.m. and lights out at 11:30 p.m. </a:t>
            </a:r>
          </a:p>
          <a:p>
            <a:endParaRPr lang="en-US" b="1" dirty="0">
              <a:latin typeface="Baskerville Old Face" pitchFamily="18" charset="0"/>
            </a:endParaRPr>
          </a:p>
          <a:p>
            <a:r>
              <a:rPr lang="en-US" b="1" dirty="0">
                <a:latin typeface="Baskerville Old Face" pitchFamily="18" charset="0"/>
              </a:rPr>
              <a:t>Every morning starts with a flag raising ceremony, then city, county and state meetings.  </a:t>
            </a:r>
          </a:p>
        </p:txBody>
      </p:sp>
      <p:sp>
        <p:nvSpPr>
          <p:cNvPr id="30726" name="TextBox 7"/>
          <p:cNvSpPr txBox="1">
            <a:spLocks noChangeArrowheads="1"/>
          </p:cNvSpPr>
          <p:nvPr/>
        </p:nvSpPr>
        <p:spPr bwMode="auto">
          <a:xfrm>
            <a:off x="3690938" y="5224463"/>
            <a:ext cx="47132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b="1" dirty="0">
                <a:latin typeface="Baskerville Old Face" pitchFamily="18" charset="0"/>
              </a:rPr>
              <a:t>Join the Girls State Choir  for a chance to perform Thursday on the Capitol steps, and at our closing Ceremony.  The Choir practices daily during the lunch hours.</a:t>
            </a:r>
          </a:p>
        </p:txBody>
      </p:sp>
      <p:sp>
        <p:nvSpPr>
          <p:cNvPr id="30727" name="TextBox 8"/>
          <p:cNvSpPr txBox="1">
            <a:spLocks noChangeArrowheads="1"/>
          </p:cNvSpPr>
          <p:nvPr/>
        </p:nvSpPr>
        <p:spPr bwMode="auto">
          <a:xfrm>
            <a:off x="228600" y="3416300"/>
            <a:ext cx="3505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b="1" dirty="0">
                <a:latin typeface="Baskerville Old Face" pitchFamily="18" charset="0"/>
              </a:rPr>
              <a:t>Flag retreats are also held daily just before dinner.  These are mandatory events!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791599"/>
            <a:ext cx="3124200" cy="23431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97855"/>
            <a:ext cx="3036888" cy="22776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042" y="4380409"/>
            <a:ext cx="3019445" cy="22645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533400"/>
            <a:ext cx="3886200" cy="2554545"/>
          </a:xfrm>
          <a:prstGeom prst="rect">
            <a:avLst/>
          </a:prstGeom>
          <a:noFill/>
        </p:spPr>
        <p:txBody>
          <a:bodyPr>
            <a:spAutoFit/>
          </a:bodyPr>
          <a:lstStyle/>
          <a:p>
            <a:pPr fontAlgn="auto">
              <a:spcBef>
                <a:spcPts val="0"/>
              </a:spcBef>
              <a:spcAft>
                <a:spcPts val="0"/>
              </a:spcAft>
              <a:defRPr/>
            </a:pPr>
            <a:r>
              <a:rPr lang="en-US" sz="2000" b="1" dirty="0">
                <a:latin typeface="Baskerville Old Face" pitchFamily="18" charset="0"/>
                <a:cs typeface="+mn-cs"/>
              </a:rPr>
              <a:t>Planning to run for an office?</a:t>
            </a:r>
            <a:endParaRPr lang="en-US" sz="2000" dirty="0">
              <a:latin typeface="Baskerville Old Face" pitchFamily="18" charset="0"/>
              <a:cs typeface="+mn-cs"/>
            </a:endParaRPr>
          </a:p>
          <a:p>
            <a:pPr fontAlgn="auto">
              <a:spcBef>
                <a:spcPts val="0"/>
              </a:spcBef>
              <a:spcAft>
                <a:spcPts val="0"/>
              </a:spcAft>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must secure signatures on a petition;</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Make campaign posters</a:t>
            </a: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Only posters made while you are at Girls State are acceptable</a:t>
            </a:r>
          </a:p>
          <a:p>
            <a:pPr marL="742950" lvl="1" indent="-285750" fontAlgn="auto">
              <a:spcBef>
                <a:spcPts val="0"/>
              </a:spcBef>
              <a:spcAft>
                <a:spcPts val="0"/>
              </a:spcAft>
              <a:buFont typeface="Wingdings" pitchFamily="2" charset="2"/>
              <a:buChar char="ü"/>
              <a:defRPr/>
            </a:pPr>
            <a:r>
              <a:rPr lang="en-US" sz="1400" dirty="0">
                <a:latin typeface="Baskerville Old Face" pitchFamily="18" charset="0"/>
                <a:cs typeface="+mn-cs"/>
              </a:rPr>
              <a:t>NO PREMADE POSTERS ARE ALLOWED!</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If you pass the bar exam you are automatically a member of the Bar Association and eligible to  run for a judicial position.</a:t>
            </a:r>
          </a:p>
        </p:txBody>
      </p:sp>
      <p:sp>
        <p:nvSpPr>
          <p:cNvPr id="5" name="TextBox 4"/>
          <p:cNvSpPr txBox="1"/>
          <p:nvPr/>
        </p:nvSpPr>
        <p:spPr>
          <a:xfrm>
            <a:off x="381000" y="3697142"/>
            <a:ext cx="3962400" cy="2769989"/>
          </a:xfrm>
          <a:prstGeom prst="rect">
            <a:avLst/>
          </a:prstGeom>
          <a:noFill/>
        </p:spPr>
        <p:txBody>
          <a:bodyPr>
            <a:spAutoFit/>
          </a:bodyPr>
          <a:lstStyle/>
          <a:p>
            <a:pPr fontAlgn="auto">
              <a:spcBef>
                <a:spcPts val="0"/>
              </a:spcBef>
              <a:spcAft>
                <a:spcPts val="0"/>
              </a:spcAft>
              <a:defRPr/>
            </a:pPr>
            <a:r>
              <a:rPr lang="en-US" sz="2000" b="1" dirty="0">
                <a:latin typeface="Baskerville Old Face" pitchFamily="18" charset="0"/>
                <a:cs typeface="+mn-cs"/>
              </a:rPr>
              <a:t>If you prefer not to run for an office</a:t>
            </a:r>
          </a:p>
          <a:p>
            <a:pPr fontAlgn="auto">
              <a:spcBef>
                <a:spcPts val="0"/>
              </a:spcBef>
              <a:spcAft>
                <a:spcPts val="0"/>
              </a:spcAft>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can be a reporter for your city, writing articles, reporting news by blogging, tweeting, and on Facebook.  In 2015 we updated our program from producing a hard copy newspaper to reporting news using the electronic methods available to us. </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You can also enter contests for best short story, poem or pencil drawing</a:t>
            </a: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The contest entries MUST BE DONE DURING GIRLS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36154"/>
            <a:ext cx="3857128" cy="289284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1646" y="3505200"/>
            <a:ext cx="3937000" cy="29527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457200"/>
            <a:ext cx="4953000" cy="1169551"/>
          </a:xfrm>
          <a:prstGeom prst="rect">
            <a:avLst/>
          </a:prstGeom>
          <a:noFill/>
        </p:spPr>
        <p:txBody>
          <a:bodyPr wrap="square" rtlCol="0">
            <a:spAutoFit/>
          </a:bodyPr>
          <a:lstStyle/>
          <a:p>
            <a:r>
              <a:rPr lang="en-US" sz="1400" b="1" dirty="0">
                <a:latin typeface="Baskerville Old Face" pitchFamily="18" charset="0"/>
              </a:rPr>
              <a:t>SUNDAY</a:t>
            </a:r>
            <a:r>
              <a:rPr lang="en-US" sz="1400" dirty="0">
                <a:latin typeface="Baskerville Old Face" pitchFamily="18" charset="0"/>
              </a:rPr>
              <a:t> after registration, your first city meeting, lunch, and more meetings, the American Legion Auxiliary ladies will demonstrate the proper way to raise, lower and fold the American Flag.  The rest of the week 3 citizens from each City will have the opportunity to perform this ceremony…so pay attention to the Ladies!  </a:t>
            </a:r>
            <a:endParaRPr lang="en-US" sz="1400" b="1" dirty="0">
              <a:latin typeface="Baskerville Old Face" pitchFamily="18" charset="0"/>
            </a:endParaRPr>
          </a:p>
        </p:txBody>
      </p:sp>
      <p:sp>
        <p:nvSpPr>
          <p:cNvPr id="3" name="TextBox 2"/>
          <p:cNvSpPr txBox="1"/>
          <p:nvPr/>
        </p:nvSpPr>
        <p:spPr>
          <a:xfrm>
            <a:off x="381000" y="4495800"/>
            <a:ext cx="4457700" cy="1600438"/>
          </a:xfrm>
          <a:prstGeom prst="rect">
            <a:avLst/>
          </a:prstGeom>
          <a:noFill/>
        </p:spPr>
        <p:txBody>
          <a:bodyPr wrap="square" rtlCol="0">
            <a:spAutoFit/>
          </a:bodyPr>
          <a:lstStyle/>
          <a:p>
            <a:r>
              <a:rPr lang="en-US" sz="1400" dirty="0">
                <a:latin typeface="Baskerville Old Face" pitchFamily="18" charset="0"/>
              </a:rPr>
              <a:t>During our </a:t>
            </a:r>
            <a:r>
              <a:rPr lang="en-US" sz="1400" b="1" dirty="0">
                <a:latin typeface="Baskerville Old Face" pitchFamily="18" charset="0"/>
              </a:rPr>
              <a:t>Opening Ceremony </a:t>
            </a:r>
            <a:r>
              <a:rPr lang="en-US" sz="1400" dirty="0">
                <a:latin typeface="Baskerville Old Face" pitchFamily="18" charset="0"/>
              </a:rPr>
              <a:t>you will be sworn in as Citizens of the </a:t>
            </a:r>
            <a:r>
              <a:rPr lang="en-US" sz="1400" dirty="0" smtClean="0">
                <a:latin typeface="Baskerville Old Face" pitchFamily="18" charset="0"/>
              </a:rPr>
              <a:t>2018 </a:t>
            </a:r>
            <a:r>
              <a:rPr lang="en-US" sz="1400" dirty="0">
                <a:latin typeface="Baskerville Old Face" pitchFamily="18" charset="0"/>
              </a:rPr>
              <a:t>American Legion Auxiliary Girls State by a real judge.  Following the swearing-in ceremony there will be a keynote speaker, usually a women in government, greetings from officers of the American Legion and American Legion Auxiliary, and the </a:t>
            </a:r>
            <a:r>
              <a:rPr lang="en-US" sz="1400" dirty="0" smtClean="0">
                <a:latin typeface="Baskerville Old Face" pitchFamily="18" charset="0"/>
              </a:rPr>
              <a:t>2017 </a:t>
            </a:r>
            <a:r>
              <a:rPr lang="en-US" sz="1400" dirty="0">
                <a:latin typeface="Baskerville Old Face" pitchFamily="18" charset="0"/>
              </a:rPr>
              <a:t>Girls State Governor.    </a:t>
            </a:r>
            <a:endParaRPr lang="en-US" sz="1400" b="1" dirty="0">
              <a:latin typeface="Baskerville Old Face"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04800"/>
            <a:ext cx="2743200" cy="36576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852" t="28889" r="-371"/>
          <a:stretch/>
        </p:blipFill>
        <p:spPr>
          <a:xfrm>
            <a:off x="4156751" y="1736066"/>
            <a:ext cx="1749028" cy="21120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3982" y="4114800"/>
            <a:ext cx="3505200" cy="26289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3531" y="1736066"/>
            <a:ext cx="1584026" cy="21120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11088"/>
            <a:ext cx="4191000" cy="2677656"/>
          </a:xfrm>
          <a:prstGeom prst="rect">
            <a:avLst/>
          </a:prstGeom>
          <a:noFill/>
        </p:spPr>
        <p:txBody>
          <a:bodyPr wrap="square" rtlCol="0">
            <a:spAutoFit/>
          </a:bodyPr>
          <a:lstStyle/>
          <a:p>
            <a:r>
              <a:rPr lang="en-US" sz="1400" b="1" dirty="0">
                <a:latin typeface="Baskerville Old Face" pitchFamily="18" charset="0"/>
              </a:rPr>
              <a:t>Monday</a:t>
            </a:r>
            <a:r>
              <a:rPr lang="en-US" sz="1400" dirty="0">
                <a:latin typeface="Baskerville Old Face" pitchFamily="18" charset="0"/>
              </a:rPr>
              <a:t>  morning the Bar Exam is administered in your County room.  If you pass the Bar Exam you are automatically admitted to the Girls State Bar Association, and eligible to run for a judicial office, become an attorney for the prosecution or defense, and participate in a moot court and mock trial at the end of the week. </a:t>
            </a:r>
          </a:p>
          <a:p>
            <a:endParaRPr lang="en-US" sz="1400" b="1" dirty="0">
              <a:latin typeface="Baskerville Old Face" pitchFamily="18" charset="0"/>
            </a:endParaRPr>
          </a:p>
          <a:p>
            <a:r>
              <a:rPr lang="en-US" sz="1400" dirty="0">
                <a:latin typeface="Baskerville Old Face" pitchFamily="18" charset="0"/>
              </a:rPr>
              <a:t>Each County has its own profile and a unique set of political problems.  You will elect city and county officials who must work out solutions to those problems.  </a:t>
            </a:r>
            <a:r>
              <a:rPr lang="en-US" sz="1400" b="1" dirty="0">
                <a:latin typeface="Baskerville Old Face" pitchFamily="18" charset="0"/>
              </a:rPr>
              <a:t>The first two days at Girls State are the roughest, stick with it, you will not regret it!  </a:t>
            </a:r>
            <a:endParaRPr lang="en-US" sz="1400" dirty="0">
              <a:latin typeface="Baskerville Old Face" pitchFamily="18" charset="0"/>
            </a:endParaRPr>
          </a:p>
        </p:txBody>
      </p:sp>
      <p:sp>
        <p:nvSpPr>
          <p:cNvPr id="4" name="TextBox 3"/>
          <p:cNvSpPr txBox="1"/>
          <p:nvPr/>
        </p:nvSpPr>
        <p:spPr>
          <a:xfrm>
            <a:off x="312990" y="5943331"/>
            <a:ext cx="4114800" cy="738664"/>
          </a:xfrm>
          <a:prstGeom prst="rect">
            <a:avLst/>
          </a:prstGeom>
          <a:noFill/>
        </p:spPr>
        <p:txBody>
          <a:bodyPr wrap="square" rtlCol="0">
            <a:spAutoFit/>
          </a:bodyPr>
          <a:lstStyle/>
          <a:p>
            <a:r>
              <a:rPr lang="en-US" sz="1400" dirty="0">
                <a:latin typeface="Baskerville Old Face" pitchFamily="18" charset="0"/>
              </a:rPr>
              <a:t>You will participate in </a:t>
            </a:r>
            <a:r>
              <a:rPr lang="en-US" sz="1400" b="1" dirty="0">
                <a:latin typeface="Baskerville Old Face" pitchFamily="18" charset="0"/>
              </a:rPr>
              <a:t>A Women in Government Panel</a:t>
            </a:r>
            <a:r>
              <a:rPr lang="en-US" sz="1400" dirty="0">
                <a:latin typeface="Baskerville Old Face" pitchFamily="18" charset="0"/>
              </a:rPr>
              <a:t> discussion.  You will learn tips and hear stories from three successful women in government positions.  </a:t>
            </a:r>
            <a:endParaRPr lang="en-US" sz="1400" b="1" dirty="0">
              <a:latin typeface="Baskerville Old Face" pitchFamily="18" charset="0"/>
            </a:endParaRPr>
          </a:p>
        </p:txBody>
      </p:sp>
      <p:sp>
        <p:nvSpPr>
          <p:cNvPr id="5" name="TextBox 4"/>
          <p:cNvSpPr txBox="1"/>
          <p:nvPr/>
        </p:nvSpPr>
        <p:spPr>
          <a:xfrm>
            <a:off x="6997473" y="3718703"/>
            <a:ext cx="1810891" cy="2246769"/>
          </a:xfrm>
          <a:prstGeom prst="rect">
            <a:avLst/>
          </a:prstGeom>
          <a:noFill/>
        </p:spPr>
        <p:txBody>
          <a:bodyPr wrap="square" rtlCol="0">
            <a:spAutoFit/>
          </a:bodyPr>
          <a:lstStyle/>
          <a:p>
            <a:r>
              <a:rPr lang="en-US" sz="1400" dirty="0">
                <a:latin typeface="Baskerville Old Face" pitchFamily="18" charset="0"/>
              </a:rPr>
              <a:t>Sign up sheets will be posted for Party interviews.  Be active, have fun, and don’t be afraid to try something new!</a:t>
            </a:r>
          </a:p>
          <a:p>
            <a:endParaRPr lang="en-US" sz="1400" dirty="0">
              <a:latin typeface="Baskerville Old Face" pitchFamily="18" charset="0"/>
            </a:endParaRPr>
          </a:p>
          <a:p>
            <a:r>
              <a:rPr lang="en-US" sz="1400" dirty="0">
                <a:latin typeface="Baskerville Old Face" pitchFamily="18" charset="0"/>
              </a:rPr>
              <a:t>Nominations are held for NAT and FED Candidates.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7085" y="611088"/>
            <a:ext cx="3886200" cy="291465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312991" y="3405491"/>
            <a:ext cx="4106610" cy="242974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347" r="12245"/>
          <a:stretch/>
        </p:blipFill>
        <p:spPr>
          <a:xfrm>
            <a:off x="4662816" y="3718703"/>
            <a:ext cx="2099631" cy="22365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441" y="533400"/>
            <a:ext cx="3946224" cy="26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38877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3922713"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6800" y="457200"/>
            <a:ext cx="3694113" cy="3108543"/>
          </a:xfrm>
          <a:prstGeom prst="rect">
            <a:avLst/>
          </a:prstGeom>
          <a:noFill/>
        </p:spPr>
        <p:txBody>
          <a:bodyPr wrap="square" rtlCol="0">
            <a:spAutoFit/>
          </a:bodyPr>
          <a:lstStyle/>
          <a:p>
            <a:r>
              <a:rPr lang="en-US" sz="1400" dirty="0">
                <a:latin typeface="Baskerville Old Face" pitchFamily="18" charset="0"/>
              </a:rPr>
              <a:t>It’s </a:t>
            </a:r>
            <a:r>
              <a:rPr lang="en-US" sz="1400" b="1" dirty="0">
                <a:latin typeface="Baskerville Old Face" pitchFamily="18" charset="0"/>
              </a:rPr>
              <a:t>Tuesday </a:t>
            </a:r>
            <a:r>
              <a:rPr lang="en-US" sz="1400" dirty="0">
                <a:latin typeface="Baskerville Old Face" pitchFamily="18" charset="0"/>
              </a:rPr>
              <a:t> and you survived the two longest days of classroom activities!  You’ve been taught everything you need to know to begin running your own City, County and State!  </a:t>
            </a:r>
            <a:r>
              <a:rPr lang="en-US" sz="1400" b="1" dirty="0">
                <a:latin typeface="Baskerville Old Face" pitchFamily="18" charset="0"/>
              </a:rPr>
              <a:t>State Conventions</a:t>
            </a:r>
            <a:r>
              <a:rPr lang="en-US" sz="1400" dirty="0">
                <a:latin typeface="Baskerville Old Face" pitchFamily="18" charset="0"/>
              </a:rPr>
              <a:t> begin today and the Petitions for State Offices are available.  The </a:t>
            </a:r>
            <a:r>
              <a:rPr lang="en-US" sz="1400" b="1" dirty="0">
                <a:latin typeface="Baskerville Old Face" pitchFamily="18" charset="0"/>
              </a:rPr>
              <a:t>Local Courts </a:t>
            </a:r>
            <a:r>
              <a:rPr lang="en-US" sz="1400" dirty="0">
                <a:latin typeface="Baskerville Old Face" pitchFamily="18" charset="0"/>
              </a:rPr>
              <a:t>are in session, Interest Groups, and the State Press Association are meeting daily.  </a:t>
            </a:r>
          </a:p>
          <a:p>
            <a:endParaRPr lang="en-US" sz="1400" b="1" dirty="0">
              <a:latin typeface="Baskerville Old Face" pitchFamily="18" charset="0"/>
            </a:endParaRPr>
          </a:p>
          <a:p>
            <a:r>
              <a:rPr lang="en-US" sz="1400" dirty="0">
                <a:latin typeface="Baskerville Old Face" pitchFamily="18" charset="0"/>
              </a:rPr>
              <a:t>The </a:t>
            </a:r>
            <a:r>
              <a:rPr lang="en-US" sz="1400" b="1" dirty="0" err="1">
                <a:latin typeface="Baskerville Old Face" pitchFamily="18" charset="0"/>
              </a:rPr>
              <a:t>Nats</a:t>
            </a:r>
            <a:r>
              <a:rPr lang="en-US" sz="1400" b="1" dirty="0">
                <a:latin typeface="Baskerville Old Face" pitchFamily="18" charset="0"/>
              </a:rPr>
              <a:t> </a:t>
            </a:r>
            <a:r>
              <a:rPr lang="en-US" sz="1400" dirty="0">
                <a:latin typeface="Baskerville Old Face" pitchFamily="18" charset="0"/>
              </a:rPr>
              <a:t>and </a:t>
            </a:r>
            <a:r>
              <a:rPr lang="en-US" sz="1400" b="1" dirty="0">
                <a:latin typeface="Baskerville Old Face" pitchFamily="18" charset="0"/>
              </a:rPr>
              <a:t>Feds </a:t>
            </a:r>
            <a:r>
              <a:rPr lang="en-US" sz="1400" dirty="0">
                <a:latin typeface="Baskerville Old Face" pitchFamily="18" charset="0"/>
              </a:rPr>
              <a:t>are preparing for convention, creating campaign signs, decorations and practicing skits.  Each Girls State City designs their own Convention sign that marks their place in the Convention Hall.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0129"/>
            <a:ext cx="3276600" cy="2031325"/>
          </a:xfrm>
          <a:prstGeom prst="rect">
            <a:avLst/>
          </a:prstGeom>
          <a:noFill/>
        </p:spPr>
        <p:txBody>
          <a:bodyPr wrap="square" rtlCol="0">
            <a:spAutoFit/>
          </a:bodyPr>
          <a:lstStyle/>
          <a:p>
            <a:r>
              <a:rPr lang="en-US" sz="1400" b="1" dirty="0">
                <a:latin typeface="Baskerville Old Face" pitchFamily="18" charset="0"/>
              </a:rPr>
              <a:t>Wednesday </a:t>
            </a:r>
            <a:r>
              <a:rPr lang="en-US" sz="1400" dirty="0">
                <a:latin typeface="Baskerville Old Face" pitchFamily="18" charset="0"/>
              </a:rPr>
              <a:t>is packed full of fun activities.  The two Gubernatorial candidates hold their debate before lunch.  Who will you vote for?  </a:t>
            </a:r>
          </a:p>
          <a:p>
            <a:endParaRPr lang="en-US" sz="1400" b="1" dirty="0">
              <a:latin typeface="Baskerville Old Face" pitchFamily="18" charset="0"/>
            </a:endParaRPr>
          </a:p>
          <a:p>
            <a:r>
              <a:rPr lang="en-US" sz="1400" dirty="0" smtClean="0">
                <a:latin typeface="Baskerville Old Face" pitchFamily="18" charset="0"/>
              </a:rPr>
              <a:t>One of the Auxiliary volunteers may join </a:t>
            </a:r>
            <a:r>
              <a:rPr lang="en-US" sz="1400" dirty="0">
                <a:latin typeface="Baskerville Old Face" pitchFamily="18" charset="0"/>
              </a:rPr>
              <a:t>you for </a:t>
            </a:r>
            <a:r>
              <a:rPr lang="en-US" sz="1400" dirty="0" smtClean="0">
                <a:latin typeface="Baskerville Old Face" pitchFamily="18" charset="0"/>
              </a:rPr>
              <a:t>dinner, </a:t>
            </a:r>
            <a:r>
              <a:rPr lang="en-US" sz="1400" dirty="0">
                <a:latin typeface="Baskerville Old Face" pitchFamily="18" charset="0"/>
              </a:rPr>
              <a:t>followed by a tour of your City hall that’s been decorated </a:t>
            </a:r>
            <a:r>
              <a:rPr lang="en-US" sz="1400" dirty="0" smtClean="0">
                <a:latin typeface="Baskerville Old Face" pitchFamily="18" charset="0"/>
              </a:rPr>
              <a:t>with a special theme.  </a:t>
            </a:r>
            <a:endParaRPr lang="en-US" sz="1400" dirty="0">
              <a:latin typeface="Baskerville Old Face" pitchFamily="18" charset="0"/>
            </a:endParaRPr>
          </a:p>
        </p:txBody>
      </p:sp>
      <p:sp>
        <p:nvSpPr>
          <p:cNvPr id="5" name="TextBox 4"/>
          <p:cNvSpPr txBox="1"/>
          <p:nvPr/>
        </p:nvSpPr>
        <p:spPr>
          <a:xfrm>
            <a:off x="6734399" y="2819400"/>
            <a:ext cx="2159575" cy="1384995"/>
          </a:xfrm>
          <a:prstGeom prst="rect">
            <a:avLst/>
          </a:prstGeom>
          <a:noFill/>
        </p:spPr>
        <p:txBody>
          <a:bodyPr wrap="square" rtlCol="0">
            <a:spAutoFit/>
          </a:bodyPr>
          <a:lstStyle/>
          <a:p>
            <a:r>
              <a:rPr lang="en-US" sz="1400" dirty="0">
                <a:latin typeface="Baskerville Old Face" pitchFamily="18" charset="0"/>
              </a:rPr>
              <a:t>After dinner it’s time to pose for your City Picture before </a:t>
            </a:r>
            <a:r>
              <a:rPr lang="en-US" sz="1400" b="1" dirty="0">
                <a:latin typeface="Baskerville Old Face" pitchFamily="18" charset="0"/>
              </a:rPr>
              <a:t>VOTING </a:t>
            </a:r>
            <a:r>
              <a:rPr lang="en-US" sz="1400" dirty="0">
                <a:latin typeface="Baskerville Old Face" pitchFamily="18" charset="0"/>
              </a:rPr>
              <a:t> for your favorite candidates, using real voting machines and ballot box.  </a:t>
            </a:r>
          </a:p>
        </p:txBody>
      </p:sp>
      <p:sp>
        <p:nvSpPr>
          <p:cNvPr id="3" name="TextBox 2"/>
          <p:cNvSpPr txBox="1"/>
          <p:nvPr/>
        </p:nvSpPr>
        <p:spPr>
          <a:xfrm>
            <a:off x="155302" y="5732340"/>
            <a:ext cx="5410200" cy="954107"/>
          </a:xfrm>
          <a:prstGeom prst="rect">
            <a:avLst/>
          </a:prstGeom>
          <a:noFill/>
        </p:spPr>
        <p:txBody>
          <a:bodyPr wrap="square" rtlCol="0">
            <a:spAutoFit/>
          </a:bodyPr>
          <a:lstStyle/>
          <a:p>
            <a:r>
              <a:rPr lang="en-US" sz="1400" dirty="0">
                <a:latin typeface="Baskerville Old Face" pitchFamily="18" charset="0"/>
              </a:rPr>
              <a:t>The </a:t>
            </a:r>
            <a:r>
              <a:rPr lang="en-US" sz="1400" b="1" dirty="0">
                <a:latin typeface="Baskerville Old Face" pitchFamily="18" charset="0"/>
              </a:rPr>
              <a:t>Election Results</a:t>
            </a:r>
            <a:r>
              <a:rPr lang="en-US" sz="1400" dirty="0">
                <a:latin typeface="Baskerville Old Face" pitchFamily="18" charset="0"/>
              </a:rPr>
              <a:t> are in, and it’s time for the TOGA PARTY.  It’s an evening of dancing in the halls, putting on a toga, and anxiously awaiting to see who was voted to be the </a:t>
            </a:r>
            <a:r>
              <a:rPr lang="en-US" sz="1400" dirty="0" smtClean="0">
                <a:latin typeface="Baskerville Old Face" pitchFamily="18" charset="0"/>
              </a:rPr>
              <a:t>2018 </a:t>
            </a:r>
            <a:r>
              <a:rPr lang="en-US" sz="1400" dirty="0">
                <a:latin typeface="Baskerville Old Face" pitchFamily="18" charset="0"/>
              </a:rPr>
              <a:t>Girls State Governor, Lt. Governor, Secretary of State, Attorney General, and Five Supreme Court Justices!</a:t>
            </a:r>
            <a:endParaRPr lang="en-US" sz="1400" b="1" dirty="0">
              <a:latin typeface="Baskerville Old Face"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167" t="27778" r="5833"/>
          <a:stretch/>
        </p:blipFill>
        <p:spPr>
          <a:xfrm>
            <a:off x="155302" y="291008"/>
            <a:ext cx="3197498" cy="20376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02" y="2427505"/>
            <a:ext cx="2266950" cy="302260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666" t="17778" r="5833" b="17778"/>
          <a:stretch/>
        </p:blipFill>
        <p:spPr>
          <a:xfrm>
            <a:off x="2713281" y="2547049"/>
            <a:ext cx="3810838" cy="2105034"/>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0833" t="12222" r="11667"/>
          <a:stretch/>
        </p:blipFill>
        <p:spPr>
          <a:xfrm>
            <a:off x="6665755" y="341132"/>
            <a:ext cx="2339713" cy="1987498"/>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23333" r="4167"/>
          <a:stretch/>
        </p:blipFill>
        <p:spPr>
          <a:xfrm>
            <a:off x="5715396" y="4732234"/>
            <a:ext cx="3257021" cy="195421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8182" y="3810000"/>
            <a:ext cx="4343400" cy="290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304800"/>
            <a:ext cx="4038600" cy="2462213"/>
          </a:xfrm>
          <a:prstGeom prst="rect">
            <a:avLst/>
          </a:prstGeom>
          <a:noFill/>
        </p:spPr>
        <p:txBody>
          <a:bodyPr wrap="square" rtlCol="0">
            <a:spAutoFit/>
          </a:bodyPr>
          <a:lstStyle/>
          <a:p>
            <a:r>
              <a:rPr lang="en-US" sz="1400" b="1" dirty="0">
                <a:latin typeface="Baskerville Old Face" pitchFamily="18" charset="0"/>
              </a:rPr>
              <a:t>Thursday</a:t>
            </a:r>
            <a:r>
              <a:rPr lang="en-US" sz="1400" dirty="0">
                <a:latin typeface="Baskerville Old Face" pitchFamily="18" charset="0"/>
              </a:rPr>
              <a:t> is </a:t>
            </a:r>
            <a:r>
              <a:rPr lang="en-US" sz="1400" b="1" dirty="0">
                <a:latin typeface="Baskerville Old Face" pitchFamily="18" charset="0"/>
              </a:rPr>
              <a:t>Capitol Day!</a:t>
            </a:r>
            <a:r>
              <a:rPr lang="en-US" sz="1400" dirty="0">
                <a:latin typeface="Baskerville Old Face" pitchFamily="18" charset="0"/>
              </a:rPr>
              <a:t>  It’s the day the ALA Girls State Elected Officials are Inaugurated on the East steps of our State Capitol.  For some of you it may be the first time you’ve had the opportunity to tour the Capitol, an amazing piece of Michigan’s history.</a:t>
            </a:r>
          </a:p>
          <a:p>
            <a:endParaRPr lang="en-US" sz="1400" b="1" dirty="0">
              <a:latin typeface="Baskerville Old Face" pitchFamily="18" charset="0"/>
            </a:endParaRPr>
          </a:p>
          <a:p>
            <a:r>
              <a:rPr lang="en-US" sz="1400" dirty="0">
                <a:latin typeface="Baskerville Old Face" pitchFamily="18" charset="0"/>
              </a:rPr>
              <a:t>We encourage the ALA Girls State Citizens and Staff to wear their ALA Girls State shirt with navy blue or black shorts or slacks.  Don’t forget to bring some comfortable shoes!  Even though we take a bus to and from the Capitol we do lots of walking on Thursday!</a:t>
            </a:r>
          </a:p>
        </p:txBody>
      </p:sp>
      <p:sp>
        <p:nvSpPr>
          <p:cNvPr id="3" name="TextBox 2"/>
          <p:cNvSpPr txBox="1"/>
          <p:nvPr/>
        </p:nvSpPr>
        <p:spPr>
          <a:xfrm>
            <a:off x="304800" y="5791200"/>
            <a:ext cx="3962400" cy="738664"/>
          </a:xfrm>
          <a:prstGeom prst="rect">
            <a:avLst/>
          </a:prstGeom>
          <a:noFill/>
        </p:spPr>
        <p:txBody>
          <a:bodyPr wrap="square" rtlCol="0">
            <a:spAutoFit/>
          </a:bodyPr>
          <a:lstStyle/>
          <a:p>
            <a:r>
              <a:rPr lang="en-US" sz="1400" dirty="0">
                <a:latin typeface="Baskerville Old Face" pitchFamily="18" charset="0"/>
              </a:rPr>
              <a:t>In the evening the Counselors plan some fun free time.  There might be time for a trip to the MSU book store, a movie night, or an Ice Cream Party.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182" y="304800"/>
            <a:ext cx="4343400" cy="32575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850356"/>
            <a:ext cx="3810000" cy="2857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391090"/>
            <a:ext cx="4419600" cy="2246769"/>
          </a:xfrm>
          <a:prstGeom prst="rect">
            <a:avLst/>
          </a:prstGeom>
          <a:noFill/>
        </p:spPr>
        <p:txBody>
          <a:bodyPr wrap="square" rtlCol="0">
            <a:spAutoFit/>
          </a:bodyPr>
          <a:lstStyle/>
          <a:p>
            <a:r>
              <a:rPr lang="en-US" sz="1400" b="1" dirty="0">
                <a:latin typeface="Baskerville Old Face" pitchFamily="18" charset="0"/>
              </a:rPr>
              <a:t>Friday</a:t>
            </a:r>
            <a:r>
              <a:rPr lang="en-US" sz="1400" dirty="0">
                <a:latin typeface="Baskerville Old Face" pitchFamily="18" charset="0"/>
              </a:rPr>
              <a:t>, only two more days of ALA Girls State left!  You are running </a:t>
            </a:r>
            <a:r>
              <a:rPr lang="en-US" sz="1400" b="1" dirty="0">
                <a:latin typeface="Baskerville Old Face" pitchFamily="18" charset="0"/>
              </a:rPr>
              <a:t>YOUR</a:t>
            </a:r>
            <a:r>
              <a:rPr lang="en-US" sz="1400" dirty="0">
                <a:latin typeface="Baskerville Old Face" pitchFamily="18" charset="0"/>
              </a:rPr>
              <a:t> </a:t>
            </a:r>
            <a:r>
              <a:rPr lang="en-US" sz="1400" b="1" dirty="0">
                <a:latin typeface="Baskerville Old Face" pitchFamily="18" charset="0"/>
              </a:rPr>
              <a:t>STATE</a:t>
            </a:r>
            <a:r>
              <a:rPr lang="en-US" sz="1400" dirty="0">
                <a:latin typeface="Baskerville Old Face" pitchFamily="18" charset="0"/>
              </a:rPr>
              <a:t> now!  It’s back to work on budgets, research for bills being considered, and reporting the ALA Girls State news!  Prosecutors will present their cases in local courts, defense counsel will represent their clients, and all those elected to judicial positions will be hearing those cases.</a:t>
            </a:r>
          </a:p>
          <a:p>
            <a:endParaRPr lang="en-US" sz="1400" b="1" dirty="0">
              <a:latin typeface="Baskerville Old Face" pitchFamily="18" charset="0"/>
            </a:endParaRPr>
          </a:p>
          <a:p>
            <a:r>
              <a:rPr lang="en-US" sz="1400" dirty="0">
                <a:latin typeface="Baskerville Old Face" pitchFamily="18" charset="0"/>
              </a:rPr>
              <a:t>In the evening there will be a Talent Show.  Each city will select one entry to represent them in the Talent Show.</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28600"/>
            <a:ext cx="3429000" cy="25717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001178"/>
            <a:ext cx="2737554" cy="36500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950" y="2973636"/>
            <a:ext cx="4895850" cy="367188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4572000" cy="1384995"/>
          </a:xfrm>
          <a:prstGeom prst="rect">
            <a:avLst/>
          </a:prstGeom>
          <a:noFill/>
        </p:spPr>
        <p:txBody>
          <a:bodyPr wrap="square" rtlCol="0">
            <a:spAutoFit/>
          </a:bodyPr>
          <a:lstStyle/>
          <a:p>
            <a:r>
              <a:rPr lang="en-US" sz="1400" dirty="0">
                <a:latin typeface="Baskerville Old Face" pitchFamily="18" charset="0"/>
              </a:rPr>
              <a:t>Last day, </a:t>
            </a:r>
            <a:r>
              <a:rPr lang="en-US" sz="1400" b="1" dirty="0">
                <a:latin typeface="Baskerville Old Face" pitchFamily="18" charset="0"/>
              </a:rPr>
              <a:t>Saturday!</a:t>
            </a:r>
            <a:r>
              <a:rPr lang="en-US" sz="1400" dirty="0">
                <a:latin typeface="Baskerville Old Face" pitchFamily="18" charset="0"/>
              </a:rPr>
              <a:t>  You can’t leave ALA Girls State until you wrap up all those bills and balance that budget!  The Judicial Branch of ALA Girls State has their day to show off their legal skills by participating in a Moot Court and a Mock Trial.  The results of the Trial will be announced at our Closing Awards Ceremony before the other awards are presented.</a:t>
            </a:r>
          </a:p>
        </p:txBody>
      </p:sp>
      <p:sp>
        <p:nvSpPr>
          <p:cNvPr id="5" name="TextBox 4"/>
          <p:cNvSpPr txBox="1"/>
          <p:nvPr/>
        </p:nvSpPr>
        <p:spPr>
          <a:xfrm>
            <a:off x="4039853" y="2494795"/>
            <a:ext cx="4873514" cy="1815882"/>
          </a:xfrm>
          <a:prstGeom prst="rect">
            <a:avLst/>
          </a:prstGeom>
          <a:noFill/>
        </p:spPr>
        <p:txBody>
          <a:bodyPr wrap="square" rtlCol="0">
            <a:spAutoFit/>
          </a:bodyPr>
          <a:lstStyle/>
          <a:p>
            <a:r>
              <a:rPr lang="en-US" sz="1400" dirty="0">
                <a:latin typeface="Baskerville Old Face" pitchFamily="18" charset="0"/>
              </a:rPr>
              <a:t>Our Closing Awards Ceremony will be held on Saturday, June </a:t>
            </a:r>
            <a:r>
              <a:rPr lang="en-US" sz="1400" dirty="0" smtClean="0">
                <a:latin typeface="Baskerville Old Face" pitchFamily="18" charset="0"/>
              </a:rPr>
              <a:t>23rd </a:t>
            </a:r>
            <a:r>
              <a:rPr lang="en-US" sz="1400" dirty="0">
                <a:latin typeface="Baskerville Old Face" pitchFamily="18" charset="0"/>
              </a:rPr>
              <a:t>at 3:00 p.m.  Parents are welcome to attend, however, seating is very limited.  Your parents </a:t>
            </a:r>
            <a:r>
              <a:rPr lang="en-US" sz="1400" b="1" dirty="0">
                <a:latin typeface="Baskerville Old Face" pitchFamily="18" charset="0"/>
              </a:rPr>
              <a:t>will not</a:t>
            </a:r>
            <a:r>
              <a:rPr lang="en-US" sz="1400" dirty="0">
                <a:latin typeface="Baskerville Old Face" pitchFamily="18" charset="0"/>
              </a:rPr>
              <a:t> be permitted in Shaw Hall prior to the Closing Ceremony.  </a:t>
            </a:r>
            <a:r>
              <a:rPr lang="en-US" sz="1400" b="1" dirty="0">
                <a:latin typeface="Baskerville Old Face" pitchFamily="18" charset="0"/>
              </a:rPr>
              <a:t>Absolutely</a:t>
            </a:r>
            <a:r>
              <a:rPr lang="en-US" sz="1400" dirty="0">
                <a:latin typeface="Baskerville Old Face" pitchFamily="18" charset="0"/>
              </a:rPr>
              <a:t> </a:t>
            </a:r>
            <a:r>
              <a:rPr lang="en-US" sz="1400" b="1" dirty="0">
                <a:latin typeface="Baskerville Old Face" pitchFamily="18" charset="0"/>
              </a:rPr>
              <a:t>NO</a:t>
            </a:r>
            <a:r>
              <a:rPr lang="en-US" sz="1400" dirty="0">
                <a:latin typeface="Baskerville Old Face" pitchFamily="18" charset="0"/>
              </a:rPr>
              <a:t> </a:t>
            </a:r>
            <a:r>
              <a:rPr lang="en-US" sz="1400" b="1" dirty="0">
                <a:latin typeface="Baskerville Old Face" pitchFamily="18" charset="0"/>
              </a:rPr>
              <a:t>luggage</a:t>
            </a:r>
            <a:r>
              <a:rPr lang="en-US" sz="1400" dirty="0">
                <a:latin typeface="Baskerville Old Face" pitchFamily="18" charset="0"/>
              </a:rPr>
              <a:t> goes out of Shaw Hall until we return from Wells.  We anticipate the Closing Ceremony will end by 4:30 p.m.  It is required that you attend the entire session, including the Closing Ceremony, in order to receive your Certificate &amp; Girls State pin.  </a:t>
            </a:r>
          </a:p>
        </p:txBody>
      </p:sp>
      <p:sp>
        <p:nvSpPr>
          <p:cNvPr id="6" name="TextBox 5"/>
          <p:cNvSpPr txBox="1"/>
          <p:nvPr/>
        </p:nvSpPr>
        <p:spPr>
          <a:xfrm>
            <a:off x="152400" y="3864641"/>
            <a:ext cx="3913159" cy="2893100"/>
          </a:xfrm>
          <a:prstGeom prst="rect">
            <a:avLst/>
          </a:prstGeom>
          <a:noFill/>
        </p:spPr>
        <p:txBody>
          <a:bodyPr wrap="square" rtlCol="0">
            <a:spAutoFit/>
          </a:bodyPr>
          <a:lstStyle/>
          <a:p>
            <a:r>
              <a:rPr lang="en-US" sz="1400" dirty="0">
                <a:latin typeface="Baskerville Old Face" pitchFamily="18" charset="0"/>
              </a:rPr>
              <a:t>At our Closing Ceremony City Awards, County Awards, and Press Awards are presented.  The Samsung Scholarship winner is also announced. </a:t>
            </a:r>
          </a:p>
          <a:p>
            <a:endParaRPr lang="en-US" sz="1400" dirty="0">
              <a:latin typeface="Baskerville Old Face" pitchFamily="18" charset="0"/>
            </a:endParaRPr>
          </a:p>
          <a:p>
            <a:r>
              <a:rPr lang="en-US" sz="1400" b="1" dirty="0">
                <a:latin typeface="Baskerville Old Face" pitchFamily="18" charset="0"/>
              </a:rPr>
              <a:t>Then there’s Girls Nation… </a:t>
            </a:r>
            <a:r>
              <a:rPr lang="en-US" sz="1400" dirty="0">
                <a:latin typeface="Baskerville Old Face" pitchFamily="18" charset="0"/>
              </a:rPr>
              <a:t>similar to ALA Girls State but based on federal government, where a President and Vice President are elected.  Two Delegates will be selected to attend ALA Girls Nation as Senators from Michigan, and two Alternates are also chosen.  This program is held in Washington D.C. in July.  Candidates are selected by the Government Staff and interviewed on Friday evening.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00" t="22222" r="6666" b="11110"/>
          <a:stretch/>
        </p:blipFill>
        <p:spPr>
          <a:xfrm>
            <a:off x="310282" y="1725514"/>
            <a:ext cx="3581400" cy="202720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010" y="328858"/>
            <a:ext cx="2781844" cy="208638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4445"/>
          <a:stretch/>
        </p:blipFill>
        <p:spPr>
          <a:xfrm>
            <a:off x="6961431" y="4487897"/>
            <a:ext cx="1885950" cy="215138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333" t="9999" r="11667"/>
          <a:stretch/>
        </p:blipFill>
        <p:spPr>
          <a:xfrm>
            <a:off x="4155816" y="4487898"/>
            <a:ext cx="2549784" cy="21513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133600"/>
            <a:ext cx="8686800" cy="4524315"/>
          </a:xfrm>
          <a:prstGeom prst="rect">
            <a:avLst/>
          </a:prstGeom>
          <a:noFill/>
        </p:spPr>
        <p:txBody>
          <a:bodyPr wrap="square" rtlCol="0">
            <a:spAutoFit/>
          </a:bodyPr>
          <a:lstStyle/>
          <a:p>
            <a:r>
              <a:rPr lang="en-US" b="1" dirty="0" smtClean="0">
                <a:latin typeface="Baskerville Old Face" pitchFamily="18" charset="0"/>
              </a:rPr>
              <a:t>DO YOU KNOW WHO YOUR SPONSOR IS?  </a:t>
            </a:r>
          </a:p>
          <a:p>
            <a:endParaRPr lang="en-US" b="1" dirty="0" smtClean="0">
              <a:latin typeface="Baskerville Old Face" pitchFamily="18" charset="0"/>
            </a:endParaRPr>
          </a:p>
          <a:p>
            <a:pPr marL="285750" indent="-285750">
              <a:buFont typeface="Wingdings" panose="05000000000000000000" pitchFamily="2" charset="2"/>
              <a:buChar char="v"/>
            </a:pPr>
            <a:r>
              <a:rPr lang="en-US" b="1" dirty="0" smtClean="0">
                <a:latin typeface="Baskerville Old Face" pitchFamily="18" charset="0"/>
              </a:rPr>
              <a:t>The Delegate letter </a:t>
            </a:r>
            <a:r>
              <a:rPr lang="en-US" b="1" dirty="0">
                <a:latin typeface="Baskerville Old Face" pitchFamily="18" charset="0"/>
              </a:rPr>
              <a:t>you </a:t>
            </a:r>
            <a:r>
              <a:rPr lang="en-US" b="1" dirty="0" smtClean="0">
                <a:latin typeface="Baskerville Old Face" pitchFamily="18" charset="0"/>
              </a:rPr>
              <a:t>receive </a:t>
            </a:r>
            <a:r>
              <a:rPr lang="en-US" b="1" dirty="0">
                <a:latin typeface="Baskerville Old Face" pitchFamily="18" charset="0"/>
              </a:rPr>
              <a:t>also reflects the name and contact information for your sponsor.  Please keep this </a:t>
            </a:r>
            <a:r>
              <a:rPr lang="en-US" b="1" dirty="0" smtClean="0">
                <a:latin typeface="Baskerville Old Face" pitchFamily="18" charset="0"/>
              </a:rPr>
              <a:t>information, </a:t>
            </a:r>
            <a:r>
              <a:rPr lang="en-US" b="1" dirty="0">
                <a:latin typeface="Baskerville Old Face" pitchFamily="18" charset="0"/>
              </a:rPr>
              <a:t>Do not turn this letter in to your counselor when you arrive at ALA Girls State</a:t>
            </a:r>
            <a:r>
              <a:rPr lang="en-US" b="1" dirty="0" smtClean="0">
                <a:latin typeface="Baskerville Old Face" pitchFamily="18" charset="0"/>
              </a:rPr>
              <a:t>.  </a:t>
            </a:r>
          </a:p>
          <a:p>
            <a:pPr marL="285750" indent="-285750">
              <a:buFont typeface="Wingdings" panose="05000000000000000000" pitchFamily="2" charset="2"/>
              <a:buChar char="v"/>
            </a:pPr>
            <a:endParaRPr lang="en-US" b="1" dirty="0" smtClean="0">
              <a:latin typeface="Baskerville Old Face" pitchFamily="18" charset="0"/>
            </a:endParaRPr>
          </a:p>
          <a:p>
            <a:pPr marL="285750" indent="-285750">
              <a:buFont typeface="Wingdings" panose="05000000000000000000" pitchFamily="2" charset="2"/>
              <a:buChar char="v"/>
            </a:pPr>
            <a:r>
              <a:rPr lang="en-US" b="1" dirty="0" smtClean="0">
                <a:latin typeface="Baskerville Old Face" pitchFamily="18" charset="0"/>
              </a:rPr>
              <a:t>You </a:t>
            </a:r>
            <a:r>
              <a:rPr lang="en-US" b="1" dirty="0">
                <a:latin typeface="Baskerville Old Face" pitchFamily="18" charset="0"/>
              </a:rPr>
              <a:t>will need </a:t>
            </a:r>
            <a:r>
              <a:rPr lang="en-US" b="1" dirty="0" smtClean="0">
                <a:latin typeface="Baskerville Old Face" pitchFamily="18" charset="0"/>
              </a:rPr>
              <a:t>that information during </a:t>
            </a:r>
            <a:r>
              <a:rPr lang="en-US" b="1" dirty="0">
                <a:latin typeface="Baskerville Old Face" pitchFamily="18" charset="0"/>
              </a:rPr>
              <a:t>the </a:t>
            </a:r>
            <a:r>
              <a:rPr lang="en-US" b="1" dirty="0" err="1">
                <a:latin typeface="Baskerville Old Face" pitchFamily="18" charset="0"/>
              </a:rPr>
              <a:t>MSU</a:t>
            </a:r>
            <a:r>
              <a:rPr lang="en-US" b="1" dirty="0">
                <a:latin typeface="Baskerville Old Face" pitchFamily="18" charset="0"/>
              </a:rPr>
              <a:t> registration process.  The Reservation number is very important, and you cannot register with </a:t>
            </a:r>
            <a:r>
              <a:rPr lang="en-US" b="1" dirty="0" err="1">
                <a:latin typeface="Baskerville Old Face" pitchFamily="18" charset="0"/>
              </a:rPr>
              <a:t>MSU</a:t>
            </a:r>
            <a:r>
              <a:rPr lang="en-US" b="1" dirty="0">
                <a:latin typeface="Baskerville Old Face" pitchFamily="18" charset="0"/>
              </a:rPr>
              <a:t> without it!  </a:t>
            </a:r>
            <a:endParaRPr lang="en-US" b="1" dirty="0" smtClean="0">
              <a:latin typeface="Baskerville Old Face" pitchFamily="18" charset="0"/>
            </a:endParaRPr>
          </a:p>
          <a:p>
            <a:pPr marL="285750" indent="-285750">
              <a:buFont typeface="Wingdings" panose="05000000000000000000" pitchFamily="2" charset="2"/>
              <a:buChar char="v"/>
            </a:pPr>
            <a:endParaRPr lang="en-US" dirty="0" smtClean="0">
              <a:latin typeface="Baskerville Old Face" pitchFamily="18" charset="0"/>
            </a:endParaRPr>
          </a:p>
          <a:p>
            <a:pPr marL="285750" indent="-285750">
              <a:buFont typeface="Wingdings" panose="05000000000000000000" pitchFamily="2" charset="2"/>
              <a:buChar char="v"/>
            </a:pPr>
            <a:r>
              <a:rPr lang="en-US" b="1" dirty="0" smtClean="0">
                <a:latin typeface="Baskerville Old Face" pitchFamily="18" charset="0"/>
              </a:rPr>
              <a:t>You </a:t>
            </a:r>
            <a:r>
              <a:rPr lang="en-US" b="1" dirty="0">
                <a:latin typeface="Baskerville Old Face" pitchFamily="18" charset="0"/>
              </a:rPr>
              <a:t>will also be asked to report back to them after your ALA Girls State Experience!  </a:t>
            </a:r>
            <a:endParaRPr lang="en-US" b="1" dirty="0" smtClean="0">
              <a:latin typeface="Baskerville Old Face" pitchFamily="18" charset="0"/>
            </a:endParaRPr>
          </a:p>
          <a:p>
            <a:pPr marL="285750" indent="-285750">
              <a:buFont typeface="Wingdings" panose="05000000000000000000" pitchFamily="2" charset="2"/>
              <a:buChar char="v"/>
            </a:pPr>
            <a:endParaRPr lang="en-US" b="1" dirty="0">
              <a:latin typeface="Baskerville Old Face" pitchFamily="18" charset="0"/>
            </a:endParaRPr>
          </a:p>
          <a:p>
            <a:pPr marL="285750" indent="-285750">
              <a:buFont typeface="Wingdings" panose="05000000000000000000" pitchFamily="2" charset="2"/>
              <a:buChar char="v"/>
            </a:pPr>
            <a:r>
              <a:rPr lang="en-US" b="1" dirty="0" smtClean="0">
                <a:latin typeface="Baskerville Old Face" pitchFamily="18" charset="0"/>
              </a:rPr>
              <a:t>Sponsors </a:t>
            </a:r>
            <a:r>
              <a:rPr lang="en-US" b="1" dirty="0">
                <a:latin typeface="Baskerville Old Face" pitchFamily="18" charset="0"/>
              </a:rPr>
              <a:t>continue to support our program when their delegates </a:t>
            </a:r>
            <a:endParaRPr lang="en-US" b="1" dirty="0" smtClean="0">
              <a:latin typeface="Baskerville Old Face" pitchFamily="18" charset="0"/>
            </a:endParaRPr>
          </a:p>
          <a:p>
            <a:r>
              <a:rPr lang="en-US" b="1" dirty="0" smtClean="0">
                <a:latin typeface="Baskerville Old Face" pitchFamily="18" charset="0"/>
              </a:rPr>
              <a:t>     come </a:t>
            </a:r>
            <a:r>
              <a:rPr lang="en-US" b="1" dirty="0">
                <a:latin typeface="Baskerville Old Face" pitchFamily="18" charset="0"/>
              </a:rPr>
              <a:t>back to thank them for the opportunity to attend ALA Girls State!  </a:t>
            </a:r>
            <a:endParaRPr lang="en-US" b="1" dirty="0" smtClean="0">
              <a:latin typeface="Baskerville Old Face" pitchFamily="18" charset="0"/>
            </a:endParaRPr>
          </a:p>
          <a:p>
            <a:endParaRPr lang="en-US" b="1" dirty="0">
              <a:latin typeface="Baskerville Old Face" pitchFamily="18" charset="0"/>
            </a:endParaRPr>
          </a:p>
          <a:p>
            <a:r>
              <a:rPr lang="en-US" b="1" dirty="0" smtClean="0">
                <a:latin typeface="Baskerville Old Face" pitchFamily="18" charset="0"/>
              </a:rPr>
              <a:t>                                             Help </a:t>
            </a:r>
            <a:r>
              <a:rPr lang="en-US" b="1" dirty="0">
                <a:latin typeface="Baskerville Old Face" pitchFamily="18" charset="0"/>
              </a:rPr>
              <a:t>us keep the program successful!  </a:t>
            </a:r>
            <a:endParaRPr lang="en-US" b="1" dirty="0" smtClean="0">
              <a:latin typeface="Baskerville Old Face" pitchFamily="18" charset="0"/>
            </a:endParaRPr>
          </a:p>
          <a:p>
            <a:endParaRPr lang="en-US" b="1" dirty="0">
              <a:latin typeface="Baskerville Old Face" pitchFamily="18" charset="0"/>
            </a:endParaRPr>
          </a:p>
        </p:txBody>
      </p:sp>
      <p:pic>
        <p:nvPicPr>
          <p:cNvPr id="6" name="Picture 5" descr="Become a Sponsor | Maxwell C. King Center for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5245800"/>
            <a:ext cx="1600200" cy="1335881"/>
          </a:xfrm>
          <a:prstGeom prst="rect">
            <a:avLst/>
          </a:prstGeom>
        </p:spPr>
      </p:pic>
      <p:pic>
        <p:nvPicPr>
          <p:cNvPr id="8" name="Picture 7" descr="essential VN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94" y="228600"/>
            <a:ext cx="7496812" cy="1766649"/>
          </a:xfrm>
          <a:prstGeom prst="rect">
            <a:avLst/>
          </a:prstGeom>
        </p:spPr>
      </p:pic>
    </p:spTree>
    <p:extLst>
      <p:ext uri="{BB962C8B-B14F-4D97-AF65-F5344CB8AC3E}">
        <p14:creationId xmlns:p14="http://schemas.microsoft.com/office/powerpoint/2010/main" val="2925187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79568"/>
            <a:ext cx="3794747" cy="253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4013311"/>
            <a:ext cx="3794748" cy="253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29199" y="2971800"/>
            <a:ext cx="3794748" cy="954107"/>
          </a:xfrm>
          <a:prstGeom prst="rect">
            <a:avLst/>
          </a:prstGeom>
          <a:noFill/>
        </p:spPr>
        <p:txBody>
          <a:bodyPr wrap="square" rtlCol="0">
            <a:spAutoFit/>
          </a:bodyPr>
          <a:lstStyle/>
          <a:p>
            <a:r>
              <a:rPr lang="en-US" sz="1400" dirty="0">
                <a:latin typeface="Baskerville Old Face" pitchFamily="18" charset="0"/>
              </a:rPr>
              <a:t>The week ends, the Ladies of the American Legion Auxiliary send you home with a special goodbye, and now you don’t want to leave all your new friends!   We told you that would happen!</a:t>
            </a:r>
          </a:p>
        </p:txBody>
      </p:sp>
      <p:sp>
        <p:nvSpPr>
          <p:cNvPr id="5" name="TextBox 4"/>
          <p:cNvSpPr txBox="1"/>
          <p:nvPr/>
        </p:nvSpPr>
        <p:spPr>
          <a:xfrm>
            <a:off x="228600" y="381000"/>
            <a:ext cx="4495800" cy="6340197"/>
          </a:xfrm>
          <a:prstGeom prst="rect">
            <a:avLst/>
          </a:prstGeom>
          <a:noFill/>
        </p:spPr>
        <p:txBody>
          <a:bodyPr wrap="square" rtlCol="0">
            <a:spAutoFit/>
          </a:bodyPr>
          <a:lstStyle/>
          <a:p>
            <a:r>
              <a:rPr lang="en-US" sz="1400" b="1" dirty="0">
                <a:solidFill>
                  <a:srgbClr val="C00000"/>
                </a:solidFill>
                <a:latin typeface="Baskerville Old Face" pitchFamily="18" charset="0"/>
              </a:rPr>
              <a:t>Get LOTS of rest before you come!   </a:t>
            </a:r>
            <a:r>
              <a:rPr lang="en-US" sz="1400" dirty="0">
                <a:latin typeface="Baskerville Old Face" pitchFamily="18" charset="0"/>
              </a:rPr>
              <a:t>The program is very strenuous, with very early mornings and late nights.</a:t>
            </a:r>
          </a:p>
          <a:p>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Attending ALA Girls State is a </a:t>
            </a:r>
            <a:r>
              <a:rPr lang="en-US" sz="1400" b="1" dirty="0">
                <a:latin typeface="Baskerville Old Face" pitchFamily="18" charset="0"/>
              </a:rPr>
              <a:t>HUGE</a:t>
            </a:r>
            <a:r>
              <a:rPr lang="en-US" sz="1400" dirty="0">
                <a:latin typeface="Baskerville Old Face" pitchFamily="18" charset="0"/>
              </a:rPr>
              <a:t> commitment!  </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We cannot stress enough that ALA Girls State is a progressive government simulation and a learning experience you can’t obtain from any other program.  </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If you have </a:t>
            </a:r>
            <a:r>
              <a:rPr lang="en-US" sz="1400" b="1" dirty="0">
                <a:latin typeface="Baskerville Old Face" pitchFamily="18" charset="0"/>
              </a:rPr>
              <a:t>no interest</a:t>
            </a:r>
            <a:r>
              <a:rPr lang="en-US" sz="1400" dirty="0">
                <a:latin typeface="Baskerville Old Face" pitchFamily="18" charset="0"/>
              </a:rPr>
              <a:t> in learning how the government process and judicial system works, then ALA Girls State may not be for you. </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You will only get out of ALA Girls State as much as you are willing to contribute to it.  </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b="1" dirty="0">
                <a:solidFill>
                  <a:srgbClr val="C00000"/>
                </a:solidFill>
                <a:latin typeface="Baskerville Old Face" pitchFamily="18" charset="0"/>
              </a:rPr>
              <a:t>Involvement is the KEY to a successful week! </a:t>
            </a:r>
            <a:endParaRPr lang="en-US" sz="1400" b="1" dirty="0">
              <a:latin typeface="Baskerville Old Face" pitchFamily="18" charset="0"/>
            </a:endParaRPr>
          </a:p>
          <a:p>
            <a:pPr marL="285750" indent="-285750">
              <a:buFont typeface="Wingdings" pitchFamily="2" charset="2"/>
              <a:buChar char="ü"/>
            </a:pPr>
            <a:endParaRPr lang="en-US" sz="1400" b="1" dirty="0">
              <a:latin typeface="Baskerville Old Face" pitchFamily="18" charset="0"/>
            </a:endParaRPr>
          </a:p>
          <a:p>
            <a:pPr marL="285750" indent="-285750">
              <a:buFont typeface="Wingdings" pitchFamily="2" charset="2"/>
              <a:buChar char="ü"/>
            </a:pPr>
            <a:r>
              <a:rPr lang="en-US" sz="1400" dirty="0">
                <a:latin typeface="Baskerville Old Face" pitchFamily="18" charset="0"/>
              </a:rPr>
              <a:t>Come with a positive attitude and a smile.</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PLEASE REMEMBER someone paid $350 for you to attend this life changing experience.  Please present them with a report on your experience, either verbal or written.  </a:t>
            </a:r>
          </a:p>
          <a:p>
            <a:pPr marL="285750" indent="-285750">
              <a:buFont typeface="Wingdings" pitchFamily="2" charset="2"/>
              <a:buChar char="ü"/>
            </a:pPr>
            <a:endParaRPr lang="en-US" sz="1400" dirty="0">
              <a:latin typeface="Baskerville Old Face" pitchFamily="18" charset="0"/>
            </a:endParaRPr>
          </a:p>
          <a:p>
            <a:pPr marL="285750" indent="-285750">
              <a:buFont typeface="Wingdings" pitchFamily="2" charset="2"/>
              <a:buChar char="ü"/>
            </a:pPr>
            <a:r>
              <a:rPr lang="en-US" sz="1400" dirty="0">
                <a:latin typeface="Baskerville Old Face" pitchFamily="18" charset="0"/>
              </a:rPr>
              <a:t>If you decide this is not the program for you, please give an Alternate the chance to attend by contacting your sponsor and Girls State Chairman, Beryl Robbins, at 313-318-6845; or by email at </a:t>
            </a:r>
            <a:r>
              <a:rPr lang="en-US" sz="1400" dirty="0">
                <a:latin typeface="Baskerville Old Face" pitchFamily="18" charset="0"/>
                <a:hlinkClick r:id="rId4"/>
              </a:rPr>
              <a:t>berylrobbins@comcast.net</a:t>
            </a:r>
            <a:r>
              <a:rPr lang="en-US" sz="1400" dirty="0">
                <a:latin typeface="Baskerville Old Face" pitchFamily="18" charset="0"/>
              </a:rPr>
              <a:t>.   </a:t>
            </a:r>
            <a:endParaRPr lang="en-US" sz="1400" b="1" dirty="0">
              <a:latin typeface="Baskerville Old Face"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68398"/>
            <a:ext cx="8158003"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What is ALA Girls State?</a:t>
            </a:r>
          </a:p>
        </p:txBody>
      </p:sp>
      <p:sp>
        <p:nvSpPr>
          <p:cNvPr id="6" name="TextBox 5"/>
          <p:cNvSpPr txBox="1"/>
          <p:nvPr/>
        </p:nvSpPr>
        <p:spPr>
          <a:xfrm>
            <a:off x="457200" y="1295400"/>
            <a:ext cx="8305800" cy="5078313"/>
          </a:xfrm>
          <a:prstGeom prst="rect">
            <a:avLst/>
          </a:prstGeom>
          <a:noFill/>
        </p:spPr>
        <p:txBody>
          <a:bodyPr>
            <a:spAutoFit/>
          </a:bodyPr>
          <a:lstStyle/>
          <a:p>
            <a:pPr marL="285750" indent="-285750" fontAlgn="auto">
              <a:spcBef>
                <a:spcPts val="0"/>
              </a:spcBef>
              <a:spcAft>
                <a:spcPts val="0"/>
              </a:spcAft>
              <a:buFont typeface="Wingdings" pitchFamily="2" charset="2"/>
              <a:buChar char="v"/>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It’s a government </a:t>
            </a:r>
            <a:r>
              <a:rPr lang="en-US" dirty="0" smtClean="0">
                <a:latin typeface="Baskerville Old Face" pitchFamily="18" charset="0"/>
                <a:cs typeface="+mn-cs"/>
              </a:rPr>
              <a:t>simulation/leadership </a:t>
            </a:r>
            <a:r>
              <a:rPr lang="en-US" dirty="0">
                <a:latin typeface="Baskerville Old Face" pitchFamily="18" charset="0"/>
                <a:cs typeface="+mn-cs"/>
              </a:rPr>
              <a:t>program held each summer in every one of the United States.  </a:t>
            </a:r>
          </a:p>
          <a:p>
            <a:pPr fontAlgn="auto">
              <a:spcBef>
                <a:spcPts val="0"/>
              </a:spcBef>
              <a:spcAft>
                <a:spcPts val="0"/>
              </a:spcAft>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We provide “hands on” training by actually creating a mythical state…ALA GIRLS STATE…where you will learn the management of a democratic government at the city, county and state levels.</a:t>
            </a:r>
          </a:p>
          <a:p>
            <a:pPr marL="285750" indent="-285750" fontAlgn="auto">
              <a:spcBef>
                <a:spcPts val="0"/>
              </a:spcBef>
              <a:spcAft>
                <a:spcPts val="0"/>
              </a:spcAft>
              <a:buFont typeface="Wingdings" pitchFamily="2" charset="2"/>
              <a:buChar char="v"/>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When you arrive at ALA Girls State you are assigned to a political party; either a Federalist or a Nationalist.</a:t>
            </a:r>
          </a:p>
          <a:p>
            <a:pPr marL="285750" indent="-285750" fontAlgn="auto">
              <a:spcBef>
                <a:spcPts val="0"/>
              </a:spcBef>
              <a:spcAft>
                <a:spcPts val="0"/>
              </a:spcAft>
              <a:buFont typeface="Wingdings" pitchFamily="2" charset="2"/>
              <a:buChar char="v"/>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You will live in one of ALA Girls State’s twelve cities located in one of four counties.  </a:t>
            </a:r>
          </a:p>
          <a:p>
            <a:pPr marL="285750" indent="-285750" fontAlgn="auto">
              <a:spcBef>
                <a:spcPts val="0"/>
              </a:spcBef>
              <a:spcAft>
                <a:spcPts val="0"/>
              </a:spcAft>
              <a:buFont typeface="Wingdings" pitchFamily="2" charset="2"/>
              <a:buChar char="v"/>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You will participate in learning about your community, you might become a member of the Bar Association; maybe run for an office, be a city reporter, or sing in the ALA Girls State Choir.</a:t>
            </a:r>
          </a:p>
          <a:p>
            <a:pPr marL="285750" indent="-285750" fontAlgn="auto">
              <a:spcBef>
                <a:spcPts val="0"/>
              </a:spcBef>
              <a:spcAft>
                <a:spcPts val="0"/>
              </a:spcAft>
              <a:buFont typeface="Wingdings" pitchFamily="2" charset="2"/>
              <a:buChar char="v"/>
              <a:defRPr/>
            </a:pPr>
            <a:endParaRPr lang="en-US"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dirty="0">
                <a:latin typeface="Baskerville Old Face" pitchFamily="18" charset="0"/>
                <a:cs typeface="+mn-cs"/>
              </a:rPr>
              <a:t>There is something at ALA Girls State for everyone!  Get involved!</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580" y="152400"/>
            <a:ext cx="8667757" cy="830997"/>
          </a:xfrm>
          <a:prstGeom prst="rect">
            <a:avLst/>
          </a:prstGeom>
          <a:noFill/>
        </p:spPr>
        <p:txBody>
          <a:bodyPr wrap="none">
            <a:spAutoFit/>
          </a:bodyPr>
          <a:lstStyle/>
          <a:p>
            <a:pPr algn="ctr" fontAlgn="auto">
              <a:spcBef>
                <a:spcPts val="0"/>
              </a:spcBef>
              <a:spcAft>
                <a:spcPts val="0"/>
              </a:spcAft>
              <a:defRPr/>
            </a:pPr>
            <a:r>
              <a:rPr lang="en-US"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Who started ALA Girls State?</a:t>
            </a:r>
          </a:p>
        </p:txBody>
      </p:sp>
      <p:sp>
        <p:nvSpPr>
          <p:cNvPr id="16386" name="TextBox 2"/>
          <p:cNvSpPr txBox="1">
            <a:spLocks noChangeArrowheads="1"/>
          </p:cNvSpPr>
          <p:nvPr/>
        </p:nvSpPr>
        <p:spPr bwMode="auto">
          <a:xfrm>
            <a:off x="304800" y="1219200"/>
            <a:ext cx="867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a:t> </a:t>
            </a:r>
          </a:p>
        </p:txBody>
      </p:sp>
      <p:sp>
        <p:nvSpPr>
          <p:cNvPr id="4" name="Rectangle 3"/>
          <p:cNvSpPr/>
          <p:nvPr/>
        </p:nvSpPr>
        <p:spPr>
          <a:xfrm>
            <a:off x="871044" y="1236506"/>
            <a:ext cx="7314823" cy="769441"/>
          </a:xfrm>
          <a:prstGeom prst="rect">
            <a:avLst/>
          </a:prstGeom>
          <a:noFill/>
        </p:spPr>
        <p:txBody>
          <a:bodyPr wrap="none">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The American Legion Auxiliary</a:t>
            </a:r>
          </a:p>
        </p:txBody>
      </p:sp>
      <p:sp>
        <p:nvSpPr>
          <p:cNvPr id="16388" name="TextBox 4"/>
          <p:cNvSpPr txBox="1">
            <a:spLocks noChangeArrowheads="1"/>
          </p:cNvSpPr>
          <p:nvPr/>
        </p:nvSpPr>
        <p:spPr bwMode="auto">
          <a:xfrm>
            <a:off x="393700" y="2006600"/>
            <a:ext cx="82692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pPr>
              <a:buFont typeface="Wingdings" pitchFamily="2" charset="2"/>
              <a:buChar char="v"/>
            </a:pPr>
            <a:r>
              <a:rPr lang="en-US" dirty="0">
                <a:latin typeface="Baskerville Old Face" pitchFamily="18" charset="0"/>
              </a:rPr>
              <a:t>Is the largest women’s patriotic organization that was formed in 1920 whose members are mothers, grandmothers, sisters, daughters and granddaughters of military veterans.</a:t>
            </a:r>
          </a:p>
          <a:p>
            <a:pPr>
              <a:buFont typeface="Wingdings" pitchFamily="2" charset="2"/>
              <a:buChar char="v"/>
            </a:pPr>
            <a:endParaRPr lang="en-US" dirty="0">
              <a:latin typeface="Baskerville Old Face" pitchFamily="18" charset="0"/>
            </a:endParaRPr>
          </a:p>
          <a:p>
            <a:pPr>
              <a:buFont typeface="Wingdings" pitchFamily="2" charset="2"/>
              <a:buChar char="v"/>
            </a:pPr>
            <a:r>
              <a:rPr lang="en-US" dirty="0">
                <a:latin typeface="Baskerville Old Face" pitchFamily="18" charset="0"/>
              </a:rPr>
              <a:t>It’s a remarkable organization with dedicated women devoted to America’s veterans, young people and communities.</a:t>
            </a:r>
          </a:p>
          <a:p>
            <a:pPr>
              <a:buFont typeface="Wingdings" pitchFamily="2" charset="2"/>
              <a:buChar char="v"/>
            </a:pPr>
            <a:endParaRPr lang="en-US" dirty="0">
              <a:latin typeface="Baskerville Old Face" pitchFamily="18" charset="0"/>
            </a:endParaRPr>
          </a:p>
          <a:p>
            <a:pPr>
              <a:buFont typeface="Wingdings" pitchFamily="2" charset="2"/>
              <a:buChar char="v"/>
            </a:pPr>
            <a:r>
              <a:rPr lang="en-US" dirty="0">
                <a:latin typeface="Baskerville Old Face" pitchFamily="18" charset="0"/>
              </a:rPr>
              <a:t>We are the founding and sponsoring organization of the American Legion Auxiliary Girls State program!</a:t>
            </a:r>
          </a:p>
          <a:p>
            <a:pPr>
              <a:buFont typeface="Wingdings" pitchFamily="2" charset="2"/>
              <a:buChar char="v"/>
            </a:pPr>
            <a:endParaRPr lang="en-US" dirty="0">
              <a:latin typeface="Baskerville Old Face" pitchFamily="18" charset="0"/>
            </a:endParaRPr>
          </a:p>
          <a:p>
            <a:pPr>
              <a:buFont typeface="Wingdings" pitchFamily="2" charset="2"/>
              <a:buChar char="v"/>
            </a:pPr>
            <a:r>
              <a:rPr lang="en-US" dirty="0">
                <a:latin typeface="Baskerville Old Face" pitchFamily="18" charset="0"/>
              </a:rPr>
              <a:t>Michigan’s ALA Girls State was established in 1940-1941 under the direction of National President Dorothy Pearl from Detroit, and Department President Edna </a:t>
            </a:r>
            <a:r>
              <a:rPr lang="en-US" dirty="0" err="1">
                <a:latin typeface="Baskerville Old Face" pitchFamily="18" charset="0"/>
              </a:rPr>
              <a:t>Alber</a:t>
            </a:r>
            <a:r>
              <a:rPr lang="en-US" dirty="0">
                <a:latin typeface="Baskerville Old Face" pitchFamily="18" charset="0"/>
              </a:rPr>
              <a:t> from Ann Arbor.  Our oldest County at ALA Girls State is “</a:t>
            </a:r>
            <a:r>
              <a:rPr lang="en-US" dirty="0" err="1">
                <a:latin typeface="Baskerville Old Face" pitchFamily="18" charset="0"/>
              </a:rPr>
              <a:t>Alber</a:t>
            </a:r>
            <a:r>
              <a:rPr lang="en-US" dirty="0">
                <a:latin typeface="Baskerville Old Face" pitchFamily="18" charset="0"/>
              </a:rPr>
              <a:t>-Pearl” County, named in their honor.  All of our Counties and Cities are named in honor of our Past Department of Michigan Presidents.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829" y="228600"/>
            <a:ext cx="3512500"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The staff…</a:t>
            </a:r>
          </a:p>
        </p:txBody>
      </p:sp>
      <p:sp>
        <p:nvSpPr>
          <p:cNvPr id="17413" name="TextBox 7"/>
          <p:cNvSpPr txBox="1">
            <a:spLocks noChangeArrowheads="1"/>
          </p:cNvSpPr>
          <p:nvPr/>
        </p:nvSpPr>
        <p:spPr bwMode="auto">
          <a:xfrm>
            <a:off x="381000" y="1079500"/>
            <a:ext cx="457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600">
                <a:latin typeface="Baskerville Old Face" pitchFamily="18" charset="0"/>
              </a:rPr>
              <a:t>Girls State is governed by the Girls State Committee and Department Executive Board.  Working behind the scenes and handling the administrative duties are 20 American Legion Auxiliary members that volunteer their time.    </a:t>
            </a:r>
          </a:p>
        </p:txBody>
      </p:sp>
      <p:sp>
        <p:nvSpPr>
          <p:cNvPr id="17414" name="TextBox 12"/>
          <p:cNvSpPr txBox="1">
            <a:spLocks noChangeArrowheads="1"/>
          </p:cNvSpPr>
          <p:nvPr/>
        </p:nvSpPr>
        <p:spPr bwMode="auto">
          <a:xfrm>
            <a:off x="4015190" y="2789581"/>
            <a:ext cx="44878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600" dirty="0">
                <a:latin typeface="Baskerville Old Face" pitchFamily="18" charset="0"/>
              </a:rPr>
              <a:t>We have a Government staff of 18 qualified professionals that teach and guide you through the political and judicial process.  Most hold positions in Michigan government, the legal field or education.</a:t>
            </a:r>
          </a:p>
        </p:txBody>
      </p:sp>
      <p:sp>
        <p:nvSpPr>
          <p:cNvPr id="17415" name="TextBox 13"/>
          <p:cNvSpPr txBox="1">
            <a:spLocks noChangeArrowheads="1"/>
          </p:cNvSpPr>
          <p:nvPr/>
        </p:nvSpPr>
        <p:spPr bwMode="auto">
          <a:xfrm>
            <a:off x="221885" y="5008562"/>
            <a:ext cx="36566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600" dirty="0">
                <a:latin typeface="Baskerville Old Face" pitchFamily="18" charset="0"/>
              </a:rPr>
              <a:t>Our City Counselors are former Girls </a:t>
            </a:r>
            <a:r>
              <a:rPr lang="en-US" sz="1600" dirty="0" smtClean="0">
                <a:latin typeface="Baskerville Old Face" pitchFamily="18" charset="0"/>
              </a:rPr>
              <a:t>State Citizens </a:t>
            </a:r>
            <a:r>
              <a:rPr lang="en-US" sz="1600" dirty="0">
                <a:latin typeface="Baskerville Old Face" pitchFamily="18" charset="0"/>
              </a:rPr>
              <a:t>who are available to assist you 24/7.  Twelve City Counselors report to our two Co-General Counselors who serve as liaisons to the American Legion Auxiliary staff.  </a:t>
            </a:r>
          </a:p>
        </p:txBody>
      </p:sp>
      <p:sp>
        <p:nvSpPr>
          <p:cNvPr id="17416" name="TextBox 14"/>
          <p:cNvSpPr txBox="1">
            <a:spLocks noChangeArrowheads="1"/>
          </p:cNvSpPr>
          <p:nvPr/>
        </p:nvSpPr>
        <p:spPr bwMode="auto">
          <a:xfrm>
            <a:off x="6974595" y="4022724"/>
            <a:ext cx="2133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600" b="1" dirty="0">
                <a:latin typeface="Baskerville Old Face" pitchFamily="18" charset="0"/>
              </a:rPr>
              <a:t>Your first point of contact should always be your City Counselor!  </a:t>
            </a:r>
            <a:r>
              <a:rPr lang="en-US" sz="1600" dirty="0">
                <a:latin typeface="Baskerville Old Face" pitchFamily="18" charset="0"/>
              </a:rPr>
              <a:t>This includes illness, any emergency, bullying, or a problem with your roommate.  </a:t>
            </a:r>
            <a:r>
              <a:rPr lang="en-US" sz="1600" b="1" dirty="0">
                <a:latin typeface="Baskerville Old Face" pitchFamily="18" charset="0"/>
              </a:rPr>
              <a:t>She is there to help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125" y="2533650"/>
            <a:ext cx="3124200" cy="23431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190" y="4255187"/>
            <a:ext cx="2856581" cy="21424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75533"/>
            <a:ext cx="3123571" cy="23426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716" y="228600"/>
            <a:ext cx="5402440"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Medical Services</a:t>
            </a:r>
          </a:p>
        </p:txBody>
      </p:sp>
      <p:pic>
        <p:nvPicPr>
          <p:cNvPr id="18434" name="Picture 2" descr="C:\Users\Beryl Robbins\AppData\Local\Microsoft\Windows\Temporary Internet Files\Content.IE5\8A2W8THB\MP9003372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2875"/>
            <a:ext cx="16144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Users\Beryl Robbins\AppData\Local\Microsoft\Windows\Temporary Internet Files\Content.IE5\DNFMS9EO\MC90044607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92313"/>
            <a:ext cx="22860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1650" y="1371600"/>
            <a:ext cx="8283379" cy="523220"/>
          </a:xfrm>
          <a:prstGeom prst="rect">
            <a:avLst/>
          </a:prstGeom>
          <a:noFill/>
        </p:spPr>
        <p:txBody>
          <a:bodyPr>
            <a:spAutoFit/>
          </a:bodyPr>
          <a:lstStyle/>
          <a:p>
            <a:pPr algn="ctr" fontAlgn="auto">
              <a:spcBef>
                <a:spcPts val="0"/>
              </a:spcBef>
              <a:spcAft>
                <a:spcPts val="0"/>
              </a:spcAft>
              <a:defRPr/>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Have no fear!  ALA Girls State has nurses on staff 24/7!</a:t>
            </a:r>
          </a:p>
        </p:txBody>
      </p:sp>
      <p:sp>
        <p:nvSpPr>
          <p:cNvPr id="5" name="TextBox 4"/>
          <p:cNvSpPr txBox="1"/>
          <p:nvPr/>
        </p:nvSpPr>
        <p:spPr>
          <a:xfrm>
            <a:off x="3276600" y="1981200"/>
            <a:ext cx="4926013" cy="4616648"/>
          </a:xfrm>
          <a:prstGeom prst="rect">
            <a:avLst/>
          </a:prstGeom>
          <a:noFill/>
        </p:spPr>
        <p:txBody>
          <a:bodyPr>
            <a:spAutoFit/>
          </a:bodyPr>
          <a:lstStyle/>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When you arrive at ALA Girls State the nurses will be waiting for you in the Registration line.  </a:t>
            </a:r>
            <a:r>
              <a:rPr lang="en-US" sz="1400" b="1" dirty="0">
                <a:latin typeface="Baskerville Old Face" pitchFamily="18" charset="0"/>
                <a:cs typeface="+mn-cs"/>
              </a:rPr>
              <a:t>Make sure you have your completed Medical form with you, it is a mandatory form! </a:t>
            </a:r>
          </a:p>
          <a:p>
            <a:pPr marL="285750"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For your own protection, you will be required to turn in your prescription drugs to the nurse at that time (with the exception of </a:t>
            </a:r>
            <a:r>
              <a:rPr lang="en-US" sz="1400" dirty="0" err="1" smtClean="0">
                <a:latin typeface="Baskerville Old Face" pitchFamily="18" charset="0"/>
                <a:cs typeface="+mn-cs"/>
              </a:rPr>
              <a:t>epipens</a:t>
            </a:r>
            <a:r>
              <a:rPr lang="en-US" sz="1400" dirty="0" smtClean="0">
                <a:latin typeface="Baskerville Old Face" pitchFamily="18" charset="0"/>
                <a:cs typeface="+mn-cs"/>
              </a:rPr>
              <a:t>, inhalers </a:t>
            </a:r>
            <a:r>
              <a:rPr lang="en-US" sz="1400" dirty="0">
                <a:latin typeface="Baskerville Old Face" pitchFamily="18" charset="0"/>
                <a:cs typeface="+mn-cs"/>
              </a:rPr>
              <a:t>and birth control medications). </a:t>
            </a:r>
          </a:p>
          <a:p>
            <a:pPr marL="285750"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Please bring them in their original prescription bottles so they can be easily identified in case of an emergency. </a:t>
            </a:r>
          </a:p>
          <a:p>
            <a:pPr fontAlgn="auto">
              <a:spcBef>
                <a:spcPts val="0"/>
              </a:spcBef>
              <a:spcAft>
                <a:spcPts val="0"/>
              </a:spcAft>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They will be placed in a gallon zip-lock, and properly labeled with your name, city name, and room number.</a:t>
            </a:r>
          </a:p>
          <a:p>
            <a:pPr marL="285750"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b="1" dirty="0">
                <a:latin typeface="Baskerville Old Face" pitchFamily="18" charset="0"/>
                <a:cs typeface="+mn-cs"/>
              </a:rPr>
              <a:t>It will be up to you to report to the nurse when it’s time to take your medication</a:t>
            </a:r>
            <a:r>
              <a:rPr lang="en-US" sz="1400" dirty="0">
                <a:latin typeface="Baskerville Old Face" pitchFamily="18" charset="0"/>
                <a:cs typeface="+mn-cs"/>
              </a:rPr>
              <a:t>.  The nurse will track you down if you fail to report for your daily medication.  </a:t>
            </a:r>
          </a:p>
          <a:p>
            <a:pPr marL="285750" indent="-285750" fontAlgn="auto">
              <a:spcBef>
                <a:spcPts val="0"/>
              </a:spcBef>
              <a:spcAft>
                <a:spcPts val="0"/>
              </a:spcAft>
              <a:buFont typeface="Wingdings" pitchFamily="2" charset="2"/>
              <a:buChar char="ü"/>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400" dirty="0">
                <a:latin typeface="Baskerville Old Face" pitchFamily="18" charset="0"/>
                <a:cs typeface="+mn-cs"/>
              </a:rPr>
              <a:t>There is a Medical Clinic on campus and a Hospital close by.  Parents/Guardians will be contacted immediately if an emergency situation arises for consent if treatment is needed.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400"/>
            <a:ext cx="7489550" cy="923330"/>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Baskerville Old Face" pitchFamily="18" charset="0"/>
                <a:cs typeface="+mn-cs"/>
              </a:rPr>
              <a:t>Important Information!</a:t>
            </a:r>
          </a:p>
        </p:txBody>
      </p:sp>
      <p:sp>
        <p:nvSpPr>
          <p:cNvPr id="3" name="Rectangle 2"/>
          <p:cNvSpPr/>
          <p:nvPr/>
        </p:nvSpPr>
        <p:spPr>
          <a:xfrm>
            <a:off x="1905000" y="990600"/>
            <a:ext cx="5525872" cy="923330"/>
          </a:xfrm>
          <a:prstGeom prst="rect">
            <a:avLst/>
          </a:prstGeom>
          <a:noFill/>
        </p:spPr>
        <p:txBody>
          <a:bodyPr wrap="none">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Note the Deadlines</a:t>
            </a:r>
          </a:p>
        </p:txBody>
      </p:sp>
      <p:sp>
        <p:nvSpPr>
          <p:cNvPr id="20483" name="TextBox 3"/>
          <p:cNvSpPr txBox="1">
            <a:spLocks noChangeArrowheads="1"/>
          </p:cNvSpPr>
          <p:nvPr/>
        </p:nvSpPr>
        <p:spPr bwMode="auto">
          <a:xfrm>
            <a:off x="381000" y="2145355"/>
            <a:ext cx="3962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fontAlgn="base">
              <a:spcBef>
                <a:spcPct val="0"/>
              </a:spcBef>
              <a:spcAft>
                <a:spcPct val="0"/>
              </a:spcAft>
              <a:defRPr>
                <a:solidFill>
                  <a:schemeClr val="tx1"/>
                </a:solidFill>
                <a:latin typeface="Trebuchet MS" pitchFamily="34" charset="0"/>
                <a:cs typeface="Arial" charset="0"/>
              </a:defRPr>
            </a:lvl6pPr>
            <a:lvl7pPr marL="2971800" indent="-228600" fontAlgn="base">
              <a:spcBef>
                <a:spcPct val="0"/>
              </a:spcBef>
              <a:spcAft>
                <a:spcPct val="0"/>
              </a:spcAft>
              <a:defRPr>
                <a:solidFill>
                  <a:schemeClr val="tx1"/>
                </a:solidFill>
                <a:latin typeface="Trebuchet MS" pitchFamily="34" charset="0"/>
                <a:cs typeface="Arial" charset="0"/>
              </a:defRPr>
            </a:lvl7pPr>
            <a:lvl8pPr marL="3429000" indent="-228600" fontAlgn="base">
              <a:spcBef>
                <a:spcPct val="0"/>
              </a:spcBef>
              <a:spcAft>
                <a:spcPct val="0"/>
              </a:spcAft>
              <a:defRPr>
                <a:solidFill>
                  <a:schemeClr val="tx1"/>
                </a:solidFill>
                <a:latin typeface="Trebuchet MS" pitchFamily="34" charset="0"/>
                <a:cs typeface="Arial" charset="0"/>
              </a:defRPr>
            </a:lvl8pPr>
            <a:lvl9pPr marL="3886200" indent="-228600" fontAlgn="base">
              <a:spcBef>
                <a:spcPct val="0"/>
              </a:spcBef>
              <a:spcAft>
                <a:spcPct val="0"/>
              </a:spcAft>
              <a:defRPr>
                <a:solidFill>
                  <a:schemeClr val="tx1"/>
                </a:solidFill>
                <a:latin typeface="Trebuchet MS" pitchFamily="34" charset="0"/>
                <a:cs typeface="Arial" charset="0"/>
              </a:defRPr>
            </a:lvl9pPr>
          </a:lstStyle>
          <a:p>
            <a:r>
              <a:rPr lang="en-US" sz="1500" dirty="0">
                <a:latin typeface="Baskerville Old Face" pitchFamily="18" charset="0"/>
              </a:rPr>
              <a:t>The </a:t>
            </a:r>
            <a:r>
              <a:rPr lang="en-US" sz="1500" b="1" dirty="0">
                <a:latin typeface="Baskerville Old Face" pitchFamily="18" charset="0"/>
              </a:rPr>
              <a:t>CHECKLIST</a:t>
            </a:r>
            <a:r>
              <a:rPr lang="en-US" sz="1500" dirty="0">
                <a:latin typeface="Baskerville Old Face" pitchFamily="18" charset="0"/>
              </a:rPr>
              <a:t> you receive from your sponsor is your shortcut guide to everything you need to know before coming to ALA Girls State.  Please review it immediately and read the information with your Parents.  It will direct you to our website:  </a:t>
            </a:r>
            <a:r>
              <a:rPr lang="en-US" sz="1500" dirty="0">
                <a:latin typeface="Baskerville Old Face" pitchFamily="18" charset="0"/>
                <a:hlinkClick r:id="rId2"/>
              </a:rPr>
              <a:t>www.michalaux.org</a:t>
            </a:r>
            <a:r>
              <a:rPr lang="en-US" sz="1500" dirty="0">
                <a:latin typeface="Baskerville Old Face" pitchFamily="18" charset="0"/>
              </a:rPr>
              <a:t>, click on Girls State, where you will find all the required forms you’ll need to print, </a:t>
            </a:r>
            <a:r>
              <a:rPr lang="en-US" sz="1500" dirty="0" smtClean="0">
                <a:latin typeface="Baskerville Old Face" pitchFamily="18" charset="0"/>
              </a:rPr>
              <a:t>complete</a:t>
            </a:r>
            <a:r>
              <a:rPr lang="en-US" sz="1500" dirty="0">
                <a:latin typeface="Baskerville Old Face" pitchFamily="18" charset="0"/>
              </a:rPr>
              <a:t>, and </a:t>
            </a:r>
            <a:r>
              <a:rPr lang="en-US" sz="1500" b="1" dirty="0">
                <a:latin typeface="Baskerville Old Face" pitchFamily="18" charset="0"/>
              </a:rPr>
              <a:t>b</a:t>
            </a:r>
            <a:r>
              <a:rPr lang="en-US" sz="1500" b="1" dirty="0" smtClean="0">
                <a:latin typeface="Baskerville Old Face" pitchFamily="18" charset="0"/>
              </a:rPr>
              <a:t>ring all required forms with you on Registration Day!</a:t>
            </a:r>
            <a:endParaRPr lang="en-US" sz="1500" b="1" dirty="0">
              <a:latin typeface="Baskerville Old Face" pitchFamily="18" charset="0"/>
            </a:endParaRPr>
          </a:p>
          <a:p>
            <a:endParaRPr lang="en-US" sz="1500" dirty="0">
              <a:latin typeface="Baskerville Old Face" pitchFamily="18" charset="0"/>
            </a:endParaRPr>
          </a:p>
          <a:p>
            <a:r>
              <a:rPr lang="en-US" sz="1500" dirty="0">
                <a:latin typeface="Baskerville Old Face" pitchFamily="18" charset="0"/>
              </a:rPr>
              <a:t>Do you have a </a:t>
            </a:r>
            <a:r>
              <a:rPr lang="en-US" sz="1500" b="1" dirty="0">
                <a:latin typeface="Baskerville Old Face" pitchFamily="18" charset="0"/>
              </a:rPr>
              <a:t>special diet </a:t>
            </a:r>
            <a:r>
              <a:rPr lang="en-US" sz="1500" dirty="0">
                <a:latin typeface="Baskerville Old Face" pitchFamily="18" charset="0"/>
              </a:rPr>
              <a:t>you have to follow?  MSU caters to those special needs such as peanut and other food allergies, vegetarian, vegan,  lactose intolerant and gluten free diets.  </a:t>
            </a:r>
          </a:p>
          <a:p>
            <a:endParaRPr lang="en-US" sz="1500" b="1" dirty="0">
              <a:latin typeface="Baskerville Old Face" pitchFamily="18" charset="0"/>
            </a:endParaRPr>
          </a:p>
          <a:p>
            <a:r>
              <a:rPr lang="en-US" sz="1500" b="1" dirty="0">
                <a:latin typeface="Baskerville Old Face" pitchFamily="18" charset="0"/>
              </a:rPr>
              <a:t>Please make sure you report any allergies to food, drugs, or objects  when you register online with MSU, and indicate if it is an airborne allergy.</a:t>
            </a:r>
          </a:p>
        </p:txBody>
      </p:sp>
      <p:sp>
        <p:nvSpPr>
          <p:cNvPr id="5" name="TextBox 4"/>
          <p:cNvSpPr txBox="1"/>
          <p:nvPr/>
        </p:nvSpPr>
        <p:spPr>
          <a:xfrm>
            <a:off x="4534207" y="1914522"/>
            <a:ext cx="4038600" cy="4708981"/>
          </a:xfrm>
          <a:prstGeom prst="rect">
            <a:avLst/>
          </a:prstGeom>
          <a:solidFill>
            <a:schemeClr val="bg2"/>
          </a:solidFill>
          <a:ln>
            <a:solidFill>
              <a:schemeClr val="bg2">
                <a:lumMod val="25000"/>
              </a:schemeClr>
            </a:solidFill>
          </a:ln>
        </p:spPr>
        <p:txBody>
          <a:bodyPr>
            <a:spAutoFit/>
          </a:bodyPr>
          <a:lstStyle/>
          <a:p>
            <a:pPr algn="ctr" fontAlgn="auto">
              <a:spcBef>
                <a:spcPts val="0"/>
              </a:spcBef>
              <a:spcAft>
                <a:spcPts val="0"/>
              </a:spcAft>
              <a:defRPr/>
            </a:pPr>
            <a:r>
              <a:rPr lang="en-US" sz="1500" b="1" dirty="0">
                <a:latin typeface="Baskerville Old Face" pitchFamily="18" charset="0"/>
                <a:cs typeface="+mn-cs"/>
              </a:rPr>
              <a:t>MEDICAL FORM</a:t>
            </a:r>
            <a:r>
              <a:rPr lang="en-US" sz="1500" dirty="0">
                <a:latin typeface="Baskerville Old Face" pitchFamily="18" charset="0"/>
                <a:cs typeface="+mn-cs"/>
              </a:rPr>
              <a:t> </a:t>
            </a:r>
            <a:r>
              <a:rPr lang="en-US" sz="1500" b="1" dirty="0">
                <a:latin typeface="Baskerville Old Face" pitchFamily="18" charset="0"/>
                <a:cs typeface="+mn-cs"/>
              </a:rPr>
              <a:t> INFORMATION</a:t>
            </a: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500" dirty="0">
                <a:latin typeface="Baskerville Old Face" pitchFamily="18" charset="0"/>
                <a:cs typeface="+mn-cs"/>
              </a:rPr>
              <a:t>A sports physical dated after May 1, </a:t>
            </a:r>
            <a:r>
              <a:rPr lang="en-US" sz="1500" dirty="0" smtClean="0">
                <a:latin typeface="Baskerville Old Face" pitchFamily="18" charset="0"/>
                <a:cs typeface="+mn-cs"/>
              </a:rPr>
              <a:t>2017 </a:t>
            </a:r>
            <a:r>
              <a:rPr lang="en-US" sz="1500" dirty="0">
                <a:latin typeface="Baskerville Old Face" pitchFamily="18" charset="0"/>
                <a:cs typeface="+mn-cs"/>
              </a:rPr>
              <a:t>is acceptable, and must be stapled to our form.</a:t>
            </a:r>
          </a:p>
          <a:p>
            <a:pPr marL="285750" indent="-285750" fontAlgn="auto">
              <a:spcBef>
                <a:spcPts val="0"/>
              </a:spcBef>
              <a:spcAft>
                <a:spcPts val="0"/>
              </a:spcAft>
              <a:buFont typeface="Wingdings" pitchFamily="2" charset="2"/>
              <a:buChar char="ü"/>
              <a:defRPr/>
            </a:pP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500" dirty="0">
                <a:latin typeface="Baskerville Old Face" pitchFamily="18" charset="0"/>
                <a:cs typeface="+mn-cs"/>
              </a:rPr>
              <a:t>Our medical form must be </a:t>
            </a:r>
            <a:r>
              <a:rPr lang="en-US" sz="1500" b="1" dirty="0">
                <a:solidFill>
                  <a:srgbClr val="C00000"/>
                </a:solidFill>
                <a:latin typeface="Baskerville Old Face" pitchFamily="18" charset="0"/>
                <a:cs typeface="+mn-cs"/>
              </a:rPr>
              <a:t>completed and signed</a:t>
            </a:r>
            <a:r>
              <a:rPr lang="en-US" sz="1500" dirty="0">
                <a:latin typeface="Baskerville Old Face" pitchFamily="18" charset="0"/>
                <a:cs typeface="+mn-cs"/>
              </a:rPr>
              <a:t>  by a parent or legal guardian. </a:t>
            </a:r>
          </a:p>
          <a:p>
            <a:pPr marL="285750" indent="-285750" fontAlgn="auto">
              <a:spcBef>
                <a:spcPts val="0"/>
              </a:spcBef>
              <a:spcAft>
                <a:spcPts val="0"/>
              </a:spcAft>
              <a:buFont typeface="Wingdings" pitchFamily="2" charset="2"/>
              <a:buChar char="ü"/>
              <a:defRPr/>
            </a:pP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500" dirty="0">
                <a:latin typeface="Baskerville Old Face" pitchFamily="18" charset="0"/>
                <a:cs typeface="+mn-cs"/>
              </a:rPr>
              <a:t>If you don’t have a sports physical, our medical form must be </a:t>
            </a:r>
            <a:r>
              <a:rPr lang="en-US" sz="1500" dirty="0" smtClean="0">
                <a:latin typeface="Baskerville Old Face" pitchFamily="18" charset="0"/>
                <a:cs typeface="+mn-cs"/>
              </a:rPr>
              <a:t>completed and </a:t>
            </a:r>
            <a:r>
              <a:rPr lang="en-US" sz="1500" b="1" dirty="0" smtClean="0">
                <a:solidFill>
                  <a:srgbClr val="C00000"/>
                </a:solidFill>
                <a:latin typeface="Baskerville Old Face" pitchFamily="18" charset="0"/>
                <a:cs typeface="+mn-cs"/>
              </a:rPr>
              <a:t>signed </a:t>
            </a:r>
            <a:r>
              <a:rPr lang="en-US" sz="1500" b="1" dirty="0">
                <a:solidFill>
                  <a:srgbClr val="C00000"/>
                </a:solidFill>
                <a:latin typeface="Baskerville Old Face" pitchFamily="18" charset="0"/>
                <a:cs typeface="+mn-cs"/>
              </a:rPr>
              <a:t>by a physician</a:t>
            </a:r>
            <a:r>
              <a:rPr lang="en-US" sz="1500" dirty="0">
                <a:latin typeface="Baskerville Old Face" pitchFamily="18" charset="0"/>
                <a:cs typeface="+mn-cs"/>
              </a:rPr>
              <a:t>.  </a:t>
            </a:r>
          </a:p>
          <a:p>
            <a:pPr marL="285750" indent="-285750" fontAlgn="auto">
              <a:spcBef>
                <a:spcPts val="0"/>
              </a:spcBef>
              <a:spcAft>
                <a:spcPts val="0"/>
              </a:spcAft>
              <a:buFont typeface="Wingdings" pitchFamily="2" charset="2"/>
              <a:buChar char="ü"/>
              <a:defRPr/>
            </a:pP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500" dirty="0">
                <a:latin typeface="Baskerville Old Face" pitchFamily="18" charset="0"/>
                <a:cs typeface="+mn-cs"/>
              </a:rPr>
              <a:t>If you have asthma, allergies or any other medical condition that requires special attention </a:t>
            </a:r>
            <a:r>
              <a:rPr lang="en-US" sz="1500" b="1" dirty="0">
                <a:latin typeface="Baskerville Old Face" pitchFamily="18" charset="0"/>
                <a:cs typeface="+mn-cs"/>
              </a:rPr>
              <a:t>please make sure it’s on the form!</a:t>
            </a:r>
          </a:p>
          <a:p>
            <a:pPr marL="285750" indent="-285750" fontAlgn="auto">
              <a:spcBef>
                <a:spcPts val="0"/>
              </a:spcBef>
              <a:spcAft>
                <a:spcPts val="0"/>
              </a:spcAft>
              <a:buFont typeface="Wingdings" pitchFamily="2" charset="2"/>
              <a:buChar char="ü"/>
              <a:defRPr/>
            </a:pPr>
            <a:endParaRPr lang="en-US" sz="1500" dirty="0">
              <a:latin typeface="Baskerville Old Face" pitchFamily="18" charset="0"/>
              <a:cs typeface="+mn-cs"/>
            </a:endParaRPr>
          </a:p>
          <a:p>
            <a:pPr marL="285750" indent="-285750" fontAlgn="auto">
              <a:spcBef>
                <a:spcPts val="0"/>
              </a:spcBef>
              <a:spcAft>
                <a:spcPts val="0"/>
              </a:spcAft>
              <a:buFont typeface="Wingdings" pitchFamily="2" charset="2"/>
              <a:buChar char="ü"/>
              <a:defRPr/>
            </a:pPr>
            <a:r>
              <a:rPr lang="en-US" sz="1500" b="1" dirty="0">
                <a:latin typeface="Baskerville Old Face" pitchFamily="18" charset="0"/>
                <a:cs typeface="+mn-cs"/>
              </a:rPr>
              <a:t>Bring the completed medical form with you on Registration Day.  </a:t>
            </a:r>
            <a:r>
              <a:rPr lang="en-US" sz="1500" dirty="0" smtClean="0">
                <a:latin typeface="Baskerville Old Face" pitchFamily="18" charset="0"/>
                <a:cs typeface="+mn-cs"/>
              </a:rPr>
              <a:t>You </a:t>
            </a:r>
            <a:r>
              <a:rPr lang="en-US" sz="1500" b="1" dirty="0" smtClean="0">
                <a:latin typeface="Baskerville Old Face" pitchFamily="18" charset="0"/>
                <a:cs typeface="+mn-cs"/>
              </a:rPr>
              <a:t>cannot</a:t>
            </a:r>
            <a:r>
              <a:rPr lang="en-US" sz="1500" dirty="0" smtClean="0">
                <a:latin typeface="Baskerville Old Face" pitchFamily="18" charset="0"/>
                <a:cs typeface="+mn-cs"/>
              </a:rPr>
              <a:t> attend ALA Girls State if we do not receive this form, as the clinic or hospital will not treat you.</a:t>
            </a:r>
            <a:endParaRPr lang="en-US" b="1" dirty="0">
              <a:latin typeface="Baskerville Old Face" pitchFamily="18" charset="0"/>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12497"/>
            <a:ext cx="6248400" cy="1569660"/>
          </a:xfrm>
          <a:prstGeom prst="rect">
            <a:avLst/>
          </a:prstGeom>
          <a:noFill/>
        </p:spPr>
        <p:txBody>
          <a:bodyPr>
            <a:spAutoFit/>
          </a:bodyPr>
          <a:lstStyle/>
          <a:p>
            <a:pPr fontAlgn="auto">
              <a:spcBef>
                <a:spcPts val="0"/>
              </a:spcBef>
              <a:spcAft>
                <a:spcPts val="0"/>
              </a:spcAft>
              <a:defRP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Are you the daughter, granddaughter or great-granddaughter of a war-time veteran and attending ALA Girls State in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2018?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cs typeface="+mn-cs"/>
              </a:rPr>
              <a:t>If your answer is YES, then apply for a Samsung Scholarship!</a:t>
            </a:r>
          </a:p>
        </p:txBody>
      </p:sp>
      <p:sp>
        <p:nvSpPr>
          <p:cNvPr id="4" name="TextBox 3"/>
          <p:cNvSpPr txBox="1"/>
          <p:nvPr/>
        </p:nvSpPr>
        <p:spPr>
          <a:xfrm>
            <a:off x="304800" y="1905000"/>
            <a:ext cx="8458200" cy="4647426"/>
          </a:xfrm>
          <a:prstGeom prst="rect">
            <a:avLst/>
          </a:prstGeom>
          <a:solidFill>
            <a:schemeClr val="bg2"/>
          </a:solidFill>
          <a:ln>
            <a:solidFill>
              <a:schemeClr val="bg2">
                <a:lumMod val="25000"/>
              </a:schemeClr>
            </a:solidFill>
          </a:ln>
        </p:spPr>
        <p:txBody>
          <a:bodyPr wrap="square">
            <a:spAutoFit/>
          </a:bodyPr>
          <a:lstStyle/>
          <a:p>
            <a:pPr marL="285750" indent="-285750" fontAlgn="auto">
              <a:spcBef>
                <a:spcPts val="0"/>
              </a:spcBef>
              <a:spcAft>
                <a:spcPts val="0"/>
              </a:spcAft>
              <a:buFont typeface="Wingdings" pitchFamily="2" charset="2"/>
              <a:buChar char="v"/>
              <a:defRPr/>
            </a:pPr>
            <a:r>
              <a:rPr lang="en-US" sz="1400" dirty="0">
                <a:latin typeface="Baskerville Old Face" pitchFamily="18" charset="0"/>
                <a:cs typeface="+mn-cs"/>
              </a:rPr>
              <a:t>Samsung, a worldwide leader in electronics, endowed a scholarship fund of $5,000,000 to be administered by the American Legion to show appreciation for our U.S. Veterans who aided in the efforts during the Korean War.  This scholarship is only awarded to participants of ALA Girls State and AL Boys State who complete the entire week of the </a:t>
            </a:r>
            <a:r>
              <a:rPr lang="en-US" sz="1400" dirty="0" smtClean="0">
                <a:latin typeface="Baskerville Old Face" pitchFamily="18" charset="0"/>
                <a:cs typeface="+mn-cs"/>
              </a:rPr>
              <a:t>2018 </a:t>
            </a:r>
            <a:r>
              <a:rPr lang="en-US" sz="1400" dirty="0">
                <a:latin typeface="Baskerville Old Face" pitchFamily="18" charset="0"/>
                <a:cs typeface="+mn-cs"/>
              </a:rPr>
              <a:t>ALA Girls State or </a:t>
            </a:r>
            <a:r>
              <a:rPr lang="en-US" sz="1400" dirty="0" smtClean="0">
                <a:latin typeface="Baskerville Old Face" pitchFamily="18" charset="0"/>
                <a:cs typeface="+mn-cs"/>
              </a:rPr>
              <a:t>TAL </a:t>
            </a:r>
            <a:r>
              <a:rPr lang="en-US" sz="1400" dirty="0">
                <a:latin typeface="Baskerville Old Face" pitchFamily="18" charset="0"/>
                <a:cs typeface="+mn-cs"/>
              </a:rPr>
              <a:t>Boys State Programs.   </a:t>
            </a:r>
          </a:p>
          <a:p>
            <a:pPr fontAlgn="auto">
              <a:spcBef>
                <a:spcPts val="0"/>
              </a:spcBef>
              <a:spcAft>
                <a:spcPts val="0"/>
              </a:spcAft>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sz="1400" dirty="0" smtClean="0">
                <a:latin typeface="Baskerville Old Face" pitchFamily="18" charset="0"/>
                <a:cs typeface="+mn-cs"/>
              </a:rPr>
              <a:t>You could win one of the following awards:  $1,250 for Department Finalists; $5,000 for Ten National Runners-up; and $10,000 for Ten National Scholars!</a:t>
            </a:r>
            <a:endParaRPr lang="en-US" sz="1400" dirty="0">
              <a:latin typeface="Baskerville Old Face" pitchFamily="18" charset="0"/>
              <a:cs typeface="+mn-cs"/>
            </a:endParaRPr>
          </a:p>
          <a:p>
            <a:pPr fontAlgn="auto">
              <a:spcBef>
                <a:spcPts val="0"/>
              </a:spcBef>
              <a:spcAft>
                <a:spcPts val="0"/>
              </a:spcAft>
              <a:defRPr/>
            </a:pPr>
            <a:endParaRPr lang="en-US" sz="1400"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sz="1400" dirty="0">
                <a:latin typeface="Baskerville Old Face" pitchFamily="18" charset="0"/>
                <a:cs typeface="+mn-cs"/>
              </a:rPr>
              <a:t>Information on how to </a:t>
            </a:r>
            <a:r>
              <a:rPr lang="en-US" sz="1400" b="1" dirty="0">
                <a:latin typeface="Baskerville Old Face" pitchFamily="18" charset="0"/>
                <a:cs typeface="+mn-cs"/>
              </a:rPr>
              <a:t>apply on-line </a:t>
            </a:r>
            <a:r>
              <a:rPr lang="en-US" sz="1400" dirty="0">
                <a:latin typeface="Baskerville Old Face" pitchFamily="18" charset="0"/>
                <a:cs typeface="+mn-cs"/>
              </a:rPr>
              <a:t>is on your Checklist and at </a:t>
            </a:r>
            <a:r>
              <a:rPr lang="en-US" sz="1400" dirty="0" smtClean="0">
                <a:latin typeface="Baskerville Old Face" pitchFamily="18" charset="0"/>
                <a:cs typeface="+mn-cs"/>
                <a:hlinkClick r:id="rId2"/>
              </a:rPr>
              <a:t>www.michalaux.org</a:t>
            </a:r>
            <a:r>
              <a:rPr lang="en-US" sz="1400" dirty="0">
                <a:latin typeface="Baskerville Old Face" pitchFamily="18" charset="0"/>
                <a:cs typeface="+mn-cs"/>
              </a:rPr>
              <a:t> </a:t>
            </a:r>
            <a:r>
              <a:rPr lang="en-US" sz="1400" dirty="0" smtClean="0">
                <a:latin typeface="Baskerville Old Face" pitchFamily="18" charset="0"/>
                <a:cs typeface="+mn-cs"/>
              </a:rPr>
              <a:t>under Scholarship Opportunities, </a:t>
            </a:r>
            <a:r>
              <a:rPr lang="en-US" sz="1400" dirty="0">
                <a:latin typeface="Baskerville Old Face" pitchFamily="18" charset="0"/>
                <a:cs typeface="+mn-cs"/>
              </a:rPr>
              <a:t>a</a:t>
            </a:r>
            <a:r>
              <a:rPr lang="en-US" sz="1400" dirty="0">
                <a:latin typeface="Baskerville Old Face" pitchFamily="18" charset="0"/>
              </a:rPr>
              <a:t>long with answers to frequently asked questions</a:t>
            </a:r>
            <a:r>
              <a:rPr lang="en-US" sz="1400" dirty="0">
                <a:latin typeface="Baskerville Old Face" pitchFamily="18" charset="0"/>
                <a:cs typeface="+mn-cs"/>
              </a:rPr>
              <a:t>.  </a:t>
            </a:r>
            <a:r>
              <a:rPr lang="en-US" sz="1400" dirty="0" smtClean="0">
                <a:latin typeface="Baskerville Old Face" pitchFamily="18" charset="0"/>
                <a:cs typeface="+mn-cs"/>
              </a:rPr>
              <a:t>The Application link is:  </a:t>
            </a:r>
            <a:r>
              <a:rPr lang="en-US" sz="1400" dirty="0" smtClean="0">
                <a:latin typeface="Baskerville Old Face" pitchFamily="18" charset="0"/>
                <a:cs typeface="+mn-cs"/>
                <a:hlinkClick r:id="rId3"/>
              </a:rPr>
              <a:t>https://www.legion.org/Samsung-scholarship-application</a:t>
            </a:r>
            <a:r>
              <a:rPr lang="en-US" sz="1400" dirty="0" smtClean="0">
                <a:latin typeface="Baskerville Old Face" pitchFamily="18" charset="0"/>
                <a:cs typeface="+mn-cs"/>
              </a:rPr>
              <a:t>.  Make </a:t>
            </a:r>
            <a:r>
              <a:rPr lang="en-US" sz="1400" dirty="0">
                <a:latin typeface="Baskerville Old Face" pitchFamily="18" charset="0"/>
                <a:cs typeface="+mn-cs"/>
              </a:rPr>
              <a:t>sure you </a:t>
            </a:r>
            <a:r>
              <a:rPr lang="en-US" sz="1400" b="1" dirty="0">
                <a:solidFill>
                  <a:srgbClr val="C00000"/>
                </a:solidFill>
                <a:latin typeface="Baskerville Old Face" pitchFamily="18" charset="0"/>
                <a:cs typeface="+mn-cs"/>
              </a:rPr>
              <a:t>follow the rules</a:t>
            </a:r>
            <a:r>
              <a:rPr lang="en-US" sz="1400" dirty="0">
                <a:latin typeface="Baskerville Old Face" pitchFamily="18" charset="0"/>
                <a:cs typeface="+mn-cs"/>
              </a:rPr>
              <a:t>; if it is not completed properly, and submitted </a:t>
            </a:r>
            <a:r>
              <a:rPr lang="en-US" sz="1400" dirty="0" smtClean="0">
                <a:latin typeface="Baskerville Old Face" pitchFamily="18" charset="0"/>
                <a:cs typeface="+mn-cs"/>
              </a:rPr>
              <a:t>by MIDNIGHT, JUNE 16, 2018, your </a:t>
            </a:r>
            <a:r>
              <a:rPr lang="en-US" sz="1400" dirty="0">
                <a:latin typeface="Baskerville Old Face" pitchFamily="18" charset="0"/>
                <a:cs typeface="+mn-cs"/>
              </a:rPr>
              <a:t>application will not be considered.  </a:t>
            </a:r>
            <a:r>
              <a:rPr lang="en-US" sz="1400" b="1" dirty="0">
                <a:solidFill>
                  <a:srgbClr val="C00000"/>
                </a:solidFill>
                <a:latin typeface="Baskerville Old Face" pitchFamily="18" charset="0"/>
                <a:cs typeface="+mn-cs"/>
              </a:rPr>
              <a:t>NO EXCEPTIONS!</a:t>
            </a: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v"/>
              <a:defRPr/>
            </a:pPr>
            <a:endParaRPr lang="en-US" sz="1400" b="1" dirty="0">
              <a:latin typeface="Baskerville Old Face" pitchFamily="18" charset="0"/>
              <a:cs typeface="+mn-cs"/>
            </a:endParaRPr>
          </a:p>
          <a:p>
            <a:pPr marL="285750" indent="-285750" fontAlgn="auto">
              <a:spcBef>
                <a:spcPts val="0"/>
              </a:spcBef>
              <a:spcAft>
                <a:spcPts val="0"/>
              </a:spcAft>
              <a:buFont typeface="Wingdings" pitchFamily="2" charset="2"/>
              <a:buChar char="v"/>
              <a:defRPr/>
            </a:pPr>
            <a:r>
              <a:rPr lang="en-US" sz="1400" dirty="0">
                <a:latin typeface="Baskerville Old Face" pitchFamily="18" charset="0"/>
                <a:cs typeface="+mn-cs"/>
              </a:rPr>
              <a:t>You must </a:t>
            </a:r>
            <a:r>
              <a:rPr lang="en-US" sz="1400" b="1" dirty="0">
                <a:solidFill>
                  <a:srgbClr val="C00000"/>
                </a:solidFill>
                <a:latin typeface="Baskerville Old Face" pitchFamily="18" charset="0"/>
                <a:cs typeface="+mn-cs"/>
              </a:rPr>
              <a:t>attach a Veterans Verification Document</a:t>
            </a:r>
            <a:r>
              <a:rPr lang="en-US" sz="1400" dirty="0">
                <a:latin typeface="Baskerville Old Face" pitchFamily="18" charset="0"/>
                <a:cs typeface="+mn-cs"/>
              </a:rPr>
              <a:t>, such as DD-214 (proof of honorable discharge) for your relative. If you do not have this document available you can apply for a copy at </a:t>
            </a:r>
            <a:r>
              <a:rPr lang="en-US" sz="1400" dirty="0">
                <a:latin typeface="Baskerville Old Face" pitchFamily="18" charset="0"/>
                <a:cs typeface="+mn-cs"/>
                <a:hlinkClick r:id="rId4"/>
              </a:rPr>
              <a:t>www.archives.gov/veterans/</a:t>
            </a:r>
            <a:r>
              <a:rPr lang="en-US" sz="1400" dirty="0">
                <a:latin typeface="Baskerville Old Face" pitchFamily="18" charset="0"/>
                <a:cs typeface="+mn-cs"/>
              </a:rPr>
              <a:t>, </a:t>
            </a:r>
            <a:r>
              <a:rPr lang="en-US" sz="1400" b="1" dirty="0">
                <a:latin typeface="Baskerville Old Face" pitchFamily="18" charset="0"/>
                <a:cs typeface="+mn-cs"/>
              </a:rPr>
              <a:t>please note in takes approximately six weeks to receive your documents so start the process now! </a:t>
            </a:r>
            <a:r>
              <a:rPr lang="en-US" sz="1400" dirty="0">
                <a:latin typeface="Baskerville Old Face" pitchFamily="18" charset="0"/>
                <a:cs typeface="+mn-cs"/>
              </a:rPr>
              <a:t> Eligible dates are: </a:t>
            </a:r>
          </a:p>
          <a:p>
            <a:pPr marL="285750" indent="-285750" fontAlgn="auto">
              <a:spcBef>
                <a:spcPts val="0"/>
              </a:spcBef>
              <a:spcAft>
                <a:spcPts val="0"/>
              </a:spcAft>
              <a:buFont typeface="Wingdings" pitchFamily="2" charset="2"/>
              <a:buChar char="v"/>
              <a:defRPr/>
            </a:pPr>
            <a:endParaRPr lang="en-US" sz="1400" dirty="0">
              <a:latin typeface="Baskerville Old Face" pitchFamily="18" charset="0"/>
              <a:cs typeface="+mn-cs"/>
            </a:endParaRPr>
          </a:p>
          <a:p>
            <a:pPr fontAlgn="auto">
              <a:spcBef>
                <a:spcPts val="0"/>
              </a:spcBef>
              <a:spcAft>
                <a:spcPts val="0"/>
              </a:spcAft>
              <a:defRPr/>
            </a:pPr>
            <a:r>
              <a:rPr lang="en-US" sz="1100" dirty="0">
                <a:latin typeface="Baskerville Old Face" pitchFamily="18" charset="0"/>
                <a:cs typeface="+mn-cs"/>
              </a:rPr>
              <a:t>         World War I - Apr. 6, 1917 - Nov. 11, 1918 		Lebanon/Grenada - Aug. 24, 1982 - Jul. 31, 1984</a:t>
            </a:r>
          </a:p>
          <a:p>
            <a:pPr fontAlgn="auto">
              <a:spcBef>
                <a:spcPts val="0"/>
              </a:spcBef>
              <a:spcAft>
                <a:spcPts val="0"/>
              </a:spcAft>
              <a:defRPr/>
            </a:pPr>
            <a:r>
              <a:rPr lang="en-US" sz="1100" dirty="0">
                <a:latin typeface="Baskerville Old Face" pitchFamily="18" charset="0"/>
                <a:cs typeface="+mn-cs"/>
              </a:rPr>
              <a:t>         World War II - Dec. 7, 1941 - Dec. 31, 1946		Panama - Dec. 20, 1989 - Jan. 31, 1990</a:t>
            </a:r>
          </a:p>
          <a:p>
            <a:pPr fontAlgn="auto">
              <a:spcBef>
                <a:spcPts val="0"/>
              </a:spcBef>
              <a:spcAft>
                <a:spcPts val="0"/>
              </a:spcAft>
              <a:defRPr/>
            </a:pPr>
            <a:r>
              <a:rPr lang="en-US" sz="1100" dirty="0">
                <a:latin typeface="Baskerville Old Face" pitchFamily="18" charset="0"/>
                <a:cs typeface="+mn-cs"/>
              </a:rPr>
              <a:t>         Korean War - June 25, 1950 - Jan. 31, 1955			Vietnam War - Feb. 28, 1961 - May 7, 1975 </a:t>
            </a:r>
          </a:p>
          <a:p>
            <a:pPr fontAlgn="auto">
              <a:spcBef>
                <a:spcPts val="0"/>
              </a:spcBef>
              <a:spcAft>
                <a:spcPts val="0"/>
              </a:spcAft>
              <a:defRPr/>
            </a:pPr>
            <a:r>
              <a:rPr lang="en-US" sz="1100" dirty="0">
                <a:latin typeface="Baskerville Old Face" pitchFamily="18" charset="0"/>
                <a:cs typeface="+mn-cs"/>
              </a:rPr>
              <a:t>         Persian Gulf War - Aug. 2, 1990 - Until cessation of hostilities Includes Operations Enduring Freedom, Iraqi Freedom, and War on Terrorism</a:t>
            </a:r>
          </a:p>
        </p:txBody>
      </p:sp>
      <p:pic>
        <p:nvPicPr>
          <p:cNvPr id="2" name="Picture 1" descr="All Sheekle wants is &lt;strong&gt;attention&lt;/strong&gt; - The Pub - Shroomery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12497"/>
            <a:ext cx="2209800" cy="1491615"/>
          </a:xfrm>
          <a:prstGeom prst="rect">
            <a:avLst/>
          </a:prstGeom>
        </p:spPr>
      </p:pic>
    </p:spTree>
  </p:cSld>
  <p:clrMapOvr>
    <a:masterClrMapping/>
  </p:clrMapOvr>
</p:sld>
</file>

<file path=ppt/theme/theme1.xml><?xml version="1.0" encoding="utf-8"?>
<a:theme xmlns:a="http://schemas.openxmlformats.org/drawingml/2006/main" name="Slipstream">
  <a:themeElements>
    <a:clrScheme name="Custom 2">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00"/>
      </a:hlink>
      <a:folHlink>
        <a:srgbClr val="B4DCFA"/>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3594</TotalTime>
  <Words>5183</Words>
  <Application>Microsoft Office PowerPoint</Application>
  <PresentationFormat>On-screen Show (4:3)</PresentationFormat>
  <Paragraphs>319</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Baskerville Old Face</vt:lpstr>
      <vt:lpstr>Calibri</vt:lpstr>
      <vt:lpstr>Georgia</vt:lpstr>
      <vt:lpstr>Times New Roman</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M.S.U. RULES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Beryl Robbins</dc:creator>
  <cp:lastModifiedBy>Secretary</cp:lastModifiedBy>
  <cp:revision>203</cp:revision>
  <cp:lastPrinted>2014-04-26T11:46:43Z</cp:lastPrinted>
  <dcterms:created xsi:type="dcterms:W3CDTF">2013-01-31T01:28:51Z</dcterms:created>
  <dcterms:modified xsi:type="dcterms:W3CDTF">2018-05-12T19:43:27Z</dcterms:modified>
</cp:coreProperties>
</file>